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9" r:id="rId5"/>
    <p:sldId id="272" r:id="rId6"/>
    <p:sldId id="273" r:id="rId7"/>
    <p:sldId id="274" r:id="rId8"/>
    <p:sldId id="275" r:id="rId9"/>
    <p:sldId id="276" r:id="rId10"/>
    <p:sldId id="25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81A"/>
    <a:srgbClr val="F0C189"/>
    <a:srgbClr val="DFB841"/>
    <a:srgbClr val="075875"/>
    <a:srgbClr val="CF84AD"/>
    <a:srgbClr val="0092B7"/>
    <a:srgbClr val="E05163"/>
    <a:srgbClr val="50478A"/>
    <a:srgbClr val="558C2F"/>
    <a:srgbClr val="E28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E5598-E209-6A5A-9733-A0A2B377A8FF}" v="3" dt="2025-08-20T00:53:41.338"/>
    <p1510:client id="{EEFC2F49-7369-6B8B-00E7-1DEC82229556}" v="2" dt="2025-08-20T18:45:52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07" autoAdjust="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Hugo Massami Rios Morizono" userId="S::vmorizono@prefeitura.sp.gov.br::f36af865-e5c3-4d6d-a420-0ced058fbbec" providerId="AD" clId="Web-{EEFC2F49-7369-6B8B-00E7-1DEC82229556}"/>
    <pc:docChg chg="addSld delSld">
      <pc:chgData name="Victor Hugo Massami Rios Morizono" userId="S::vmorizono@prefeitura.sp.gov.br::f36af865-e5c3-4d6d-a420-0ced058fbbec" providerId="AD" clId="Web-{EEFC2F49-7369-6B8B-00E7-1DEC82229556}" dt="2025-08-20T18:45:52.770" v="1"/>
      <pc:docMkLst>
        <pc:docMk/>
      </pc:docMkLst>
      <pc:sldChg chg="add del">
        <pc:chgData name="Victor Hugo Massami Rios Morizono" userId="S::vmorizono@prefeitura.sp.gov.br::f36af865-e5c3-4d6d-a420-0ced058fbbec" providerId="AD" clId="Web-{EEFC2F49-7369-6B8B-00E7-1DEC82229556}" dt="2025-08-20T18:45:52.770" v="1"/>
        <pc:sldMkLst>
          <pc:docMk/>
          <pc:sldMk cId="2166639861" sldId="273"/>
        </pc:sldMkLst>
      </pc:sldChg>
    </pc:docChg>
  </pc:docChgLst>
  <pc:docChgLst>
    <pc:chgData name="Victor Hugo Massami Rios Morizono" userId="S::vmorizono@prefeitura.sp.gov.br::f36af865-e5c3-4d6d-a420-0ced058fbbec" providerId="AD" clId="Web-{B85E5598-E209-6A5A-9733-A0A2B377A8FF}"/>
    <pc:docChg chg="modSld">
      <pc:chgData name="Victor Hugo Massami Rios Morizono" userId="S::vmorizono@prefeitura.sp.gov.br::f36af865-e5c3-4d6d-a420-0ced058fbbec" providerId="AD" clId="Web-{B85E5598-E209-6A5A-9733-A0A2B377A8FF}" dt="2025-08-20T00:53:41.088" v="0" actId="20577"/>
      <pc:docMkLst>
        <pc:docMk/>
      </pc:docMkLst>
      <pc:sldChg chg="modSp">
        <pc:chgData name="Victor Hugo Massami Rios Morizono" userId="S::vmorizono@prefeitura.sp.gov.br::f36af865-e5c3-4d6d-a420-0ced058fbbec" providerId="AD" clId="Web-{B85E5598-E209-6A5A-9733-A0A2B377A8FF}" dt="2025-08-20T00:53:41.088" v="0" actId="20577"/>
        <pc:sldMkLst>
          <pc:docMk/>
          <pc:sldMk cId="2166639861" sldId="273"/>
        </pc:sldMkLst>
        <pc:spChg chg="mod">
          <ac:chgData name="Victor Hugo Massami Rios Morizono" userId="S::vmorizono@prefeitura.sp.gov.br::f36af865-e5c3-4d6d-a420-0ced058fbbec" providerId="AD" clId="Web-{B85E5598-E209-6A5A-9733-A0A2B377A8FF}" dt="2025-08-20T00:53:41.088" v="0" actId="20577"/>
          <ac:spMkLst>
            <pc:docMk/>
            <pc:sldMk cId="2166639861" sldId="273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898007\Desktop\An&#225;lise%20IGI\Gr&#225;ficos%20IGI%202025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898007\Desktop\An&#225;lise%20IGI\Gr&#225;ficos%20IGI%202025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898007\Desktop\An&#225;lise%20IGI\Gr&#225;ficos%20IGI%202025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898007\Desktop\An&#225;lise%20IGI\Gr&#225;ficos%20IGI%202025-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898007\Desktop\An&#225;lise%20IGI\Gr&#225;ficos%20IGI%202025-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898007\Desktop\An&#225;lise%20IGI\Gr&#225;ficos%20IGI%202025-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898007\Desktop\An&#225;lise%20IGI\Gr&#225;ficos%20IGI%202025-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i="1" dirty="0"/>
              <a:t>Valor</a:t>
            </a:r>
            <a:r>
              <a:rPr lang="pt-BR" i="1" baseline="0" dirty="0"/>
              <a:t>-base do IGI (1º semestre de 2025)</a:t>
            </a:r>
            <a:endParaRPr lang="pt-BR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Metas!$A$38</c:f>
              <c:strCache>
                <c:ptCount val="1"/>
                <c:pt idx="0">
                  <c:v>IGI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3F-4E5D-B2B0-C4D54CB9F3E5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3F-4E5D-B2B0-C4D54CB9F3E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13F-4E5D-B2B0-C4D54CB9F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Metas!$B$37:$D$37</c:f>
              <c:strCache>
                <c:ptCount val="3"/>
                <c:pt idx="0">
                  <c:v>Valor previsto</c:v>
                </c:pt>
                <c:pt idx="1">
                  <c:v>Valor obtido</c:v>
                </c:pt>
                <c:pt idx="2">
                  <c:v>Meta 2028-2</c:v>
                </c:pt>
              </c:strCache>
            </c:strRef>
          </c:cat>
          <c:val>
            <c:numRef>
              <c:f>Metas!$B$38:$D$38</c:f>
              <c:numCache>
                <c:formatCode>0.00</c:formatCode>
                <c:ptCount val="3"/>
                <c:pt idx="0">
                  <c:v>5.0999999999999996</c:v>
                </c:pt>
                <c:pt idx="1">
                  <c:v>7.2490144354158641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3F-4E5D-B2B0-C4D54CB9F3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1"/>
        <c:overlap val="-30"/>
        <c:axId val="539790271"/>
        <c:axId val="539791103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Metas!$A$39</c15:sqref>
                        </c15:formulaRef>
                      </c:ext>
                    </c:extLst>
                    <c:strCache>
                      <c:ptCount val="1"/>
                      <c:pt idx="0">
                        <c:v>Transparência Ativa</c:v>
                      </c:pt>
                    </c:strCache>
                  </c:strRef>
                </c:tx>
                <c:spPr>
                  <a:solidFill>
                    <a:srgbClr val="E2841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Metas!$B$39:$D$39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8.3699999999999992</c:v>
                      </c:pt>
                      <c:pt idx="1">
                        <c:v>8.6185964912280699</c:v>
                      </c:pt>
                      <c:pt idx="2">
                        <c:v>9.5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13F-4E5D-B2B0-C4D54CB9F3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Metas!$A$40</c15:sqref>
                        </c15:formulaRef>
                      </c:ext>
                    </c:extLst>
                    <c:strCache>
                      <c:ptCount val="1"/>
                      <c:pt idx="0">
                        <c:v>Transparência Passiva</c:v>
                      </c:pt>
                    </c:strCache>
                  </c:strRef>
                </c:tx>
                <c:spPr>
                  <a:solidFill>
                    <a:srgbClr val="558C2F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Metas!$B$40:$D$40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8.91</c:v>
                      </c:pt>
                      <c:pt idx="1">
                        <c:v>9.4375</c:v>
                      </c:pt>
                      <c:pt idx="2">
                        <c:v>9.5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13F-4E5D-B2B0-C4D54CB9F3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Metas!$A$41</c15:sqref>
                        </c15:formulaRef>
                      </c:ext>
                    </c:extLst>
                    <c:strCache>
                      <c:ptCount val="1"/>
                      <c:pt idx="0">
                        <c:v>Reclamações</c:v>
                      </c:pt>
                    </c:strCache>
                  </c:strRef>
                </c:tx>
                <c:spPr>
                  <a:solidFill>
                    <a:srgbClr val="50478A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Metas!$B$41:$D$41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7.25</c:v>
                      </c:pt>
                      <c:pt idx="1">
                        <c:v>9.1044444444444448</c:v>
                      </c:pt>
                      <c:pt idx="2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13F-4E5D-B2B0-C4D54CB9F3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Metas!$A$42</c15:sqref>
                        </c15:formulaRef>
                      </c:ext>
                    </c:extLst>
                    <c:strCache>
                      <c:ptCount val="1"/>
                      <c:pt idx="0">
                        <c:v>Dados Abertos</c:v>
                      </c:pt>
                    </c:strCache>
                  </c:strRef>
                </c:tx>
                <c:spPr>
                  <a:solidFill>
                    <a:srgbClr val="E0516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Metas!$B$42:$D$42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0.5</c:v>
                      </c:pt>
                      <c:pt idx="1">
                        <c:v>3.4912280701754388</c:v>
                      </c:pt>
                      <c:pt idx="2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13F-4E5D-B2B0-C4D54CB9F3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Metas!$A$43</c15:sqref>
                        </c15:formulaRef>
                      </c:ext>
                    </c:extLst>
                    <c:strCache>
                      <c:ptCount val="1"/>
                      <c:pt idx="0">
                        <c:v>Maturidade do Programa de Integridade e Boas Práticas</c:v>
                      </c:pt>
                    </c:strCache>
                  </c:strRef>
                </c:tx>
                <c:spPr>
                  <a:solidFill>
                    <a:srgbClr val="0092B7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Metas!$B$43:$D$43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</c:v>
                      </c:pt>
                      <c:pt idx="1">
                        <c:v>3.5494827586206892</c:v>
                      </c:pt>
                      <c:pt idx="2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13F-4E5D-B2B0-C4D54CB9F3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Metas!$A$44</c15:sqref>
                        </c15:formulaRef>
                      </c:ext>
                    </c:extLst>
                    <c:strCache>
                      <c:ptCount val="1"/>
                      <c:pt idx="0">
                        <c:v>Contratos Emergenciais</c:v>
                      </c:pt>
                    </c:strCache>
                  </c:strRef>
                </c:tx>
                <c:spPr>
                  <a:solidFill>
                    <a:srgbClr val="CF84AD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Metas!$B$44:$D$44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7.8</c:v>
                      </c:pt>
                      <c:pt idx="1">
                        <c:v>9.3909090909090907</c:v>
                      </c:pt>
                      <c:pt idx="2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13F-4E5D-B2B0-C4D54CB9F3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Metas!$A$45</c15:sqref>
                        </c15:formulaRef>
                      </c:ext>
                    </c:extLst>
                    <c:strCache>
                      <c:ptCount val="1"/>
                      <c:pt idx="0">
                        <c:v>Denúncias</c:v>
                      </c:pt>
                    </c:strCache>
                  </c:strRef>
                </c:tx>
                <c:spPr>
                  <a:solidFill>
                    <a:srgbClr val="07587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Metas!$B$45:$D$45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4.5</c:v>
                      </c:pt>
                      <c:pt idx="1">
                        <c:v>9.5723684210526319</c:v>
                      </c:pt>
                      <c:pt idx="2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13F-4E5D-B2B0-C4D54CB9F3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Metas!$A$46</c15:sqref>
                        </c15:formulaRef>
                      </c:ext>
                    </c:extLst>
                    <c:strCache>
                      <c:ptCount val="1"/>
                      <c:pt idx="0">
                        <c:v>Ações Preliminares em Privacidade e Proteção de Dados</c:v>
                      </c:pt>
                    </c:strCache>
                  </c:strRef>
                </c:tx>
                <c:spPr>
                  <a:solidFill>
                    <a:srgbClr val="DFB84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Metas!$B$46:$D$46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0.5</c:v>
                      </c:pt>
                      <c:pt idx="1">
                        <c:v>4.8275862068965516</c:v>
                      </c:pt>
                      <c:pt idx="2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13F-4E5D-B2B0-C4D54CB9F3E5}"/>
                  </c:ext>
                </c:extLst>
              </c15:ser>
            </c15:filteredBarSeries>
          </c:ext>
        </c:extLst>
      </c:barChart>
      <c:catAx>
        <c:axId val="539790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791103"/>
        <c:crosses val="autoZero"/>
        <c:auto val="1"/>
        <c:lblAlgn val="ctr"/>
        <c:lblOffset val="100"/>
        <c:noMultiLvlLbl val="0"/>
      </c:catAx>
      <c:valAx>
        <c:axId val="539791103"/>
        <c:scaling>
          <c:orientation val="minMax"/>
          <c:max val="10"/>
        </c:scaling>
        <c:delete val="1"/>
        <c:axPos val="l"/>
        <c:numFmt formatCode="0" sourceLinked="0"/>
        <c:majorTickMark val="none"/>
        <c:minorTickMark val="none"/>
        <c:tickLblPos val="nextTo"/>
        <c:crossAx val="539790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61462403295254E-2"/>
          <c:y val="0.13185346469463841"/>
          <c:w val="0.97567717182441493"/>
          <c:h val="0.66151058893690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Metas!$B$37</c:f>
              <c:strCache>
                <c:ptCount val="1"/>
                <c:pt idx="0">
                  <c:v>Valor previsto</c:v>
                </c:pt>
              </c:strCache>
            </c:strRef>
          </c:tx>
          <c:spPr>
            <a:solidFill>
              <a:schemeClr val="tx1">
                <a:lumMod val="75000"/>
                <a:lumOff val="25000"/>
                <a:alpha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8413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4-4F3B-9145-97A0162E4FD8}"/>
              </c:ext>
            </c:extLst>
          </c:dPt>
          <c:dPt>
            <c:idx val="1"/>
            <c:invertIfNegative val="0"/>
            <c:bubble3D val="0"/>
            <c:spPr>
              <a:solidFill>
                <a:srgbClr val="558C2F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4-4F3B-9145-97A0162E4FD8}"/>
              </c:ext>
            </c:extLst>
          </c:dPt>
          <c:dPt>
            <c:idx val="2"/>
            <c:invertIfNegative val="0"/>
            <c:bubble3D val="0"/>
            <c:spPr>
              <a:solidFill>
                <a:srgbClr val="50478A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4-4F3B-9145-97A0162E4FD8}"/>
              </c:ext>
            </c:extLst>
          </c:dPt>
          <c:dPt>
            <c:idx val="3"/>
            <c:invertIfNegative val="0"/>
            <c:bubble3D val="0"/>
            <c:spPr>
              <a:solidFill>
                <a:srgbClr val="E05163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04-4F3B-9145-97A0162E4FD8}"/>
              </c:ext>
            </c:extLst>
          </c:dPt>
          <c:dPt>
            <c:idx val="4"/>
            <c:invertIfNegative val="0"/>
            <c:bubble3D val="0"/>
            <c:spPr>
              <a:solidFill>
                <a:srgbClr val="0092B7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04-4F3B-9145-97A0162E4FD8}"/>
              </c:ext>
            </c:extLst>
          </c:dPt>
          <c:dPt>
            <c:idx val="5"/>
            <c:invertIfNegative val="0"/>
            <c:bubble3D val="0"/>
            <c:spPr>
              <a:solidFill>
                <a:srgbClr val="CF84AD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04-4F3B-9145-97A0162E4FD8}"/>
              </c:ext>
            </c:extLst>
          </c:dPt>
          <c:dPt>
            <c:idx val="6"/>
            <c:invertIfNegative val="0"/>
            <c:bubble3D val="0"/>
            <c:spPr>
              <a:solidFill>
                <a:srgbClr val="075875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04-4F3B-9145-97A0162E4FD8}"/>
              </c:ext>
            </c:extLst>
          </c:dPt>
          <c:dPt>
            <c:idx val="7"/>
            <c:invertIfNegative val="0"/>
            <c:bubble3D val="0"/>
            <c:spPr>
              <a:solidFill>
                <a:srgbClr val="DFB841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704-4F3B-9145-97A0162E4F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Metas!$A$38:$A$46</c:f>
              <c:strCache>
                <c:ptCount val="8"/>
                <c:pt idx="0">
                  <c:v>Transparência Ativa</c:v>
                </c:pt>
                <c:pt idx="1">
                  <c:v>Transparência Passiva</c:v>
                </c:pt>
                <c:pt idx="2">
                  <c:v>Reclamações</c:v>
                </c:pt>
                <c:pt idx="3">
                  <c:v>Dados Abertos</c:v>
                </c:pt>
                <c:pt idx="4">
                  <c:v>Maturidade do Programa de Integridade e Boas Práticas</c:v>
                </c:pt>
                <c:pt idx="5">
                  <c:v>Contratos Emergenciais</c:v>
                </c:pt>
                <c:pt idx="6">
                  <c:v>Denúncias</c:v>
                </c:pt>
                <c:pt idx="7">
                  <c:v>Ações Preliminares em Privacidade e Proteção de Dados</c:v>
                </c:pt>
              </c:strCache>
              <c:extLst/>
            </c:strRef>
          </c:cat>
          <c:val>
            <c:numRef>
              <c:f>Metas!$B$38:$B$46</c:f>
              <c:numCache>
                <c:formatCode>0.00</c:formatCode>
                <c:ptCount val="8"/>
                <c:pt idx="0">
                  <c:v>8.3699999999999992</c:v>
                </c:pt>
                <c:pt idx="1">
                  <c:v>8.91</c:v>
                </c:pt>
                <c:pt idx="2">
                  <c:v>7.25</c:v>
                </c:pt>
                <c:pt idx="3">
                  <c:v>0.5</c:v>
                </c:pt>
                <c:pt idx="4">
                  <c:v>3</c:v>
                </c:pt>
                <c:pt idx="5">
                  <c:v>7.8</c:v>
                </c:pt>
                <c:pt idx="6">
                  <c:v>4.5</c:v>
                </c:pt>
                <c:pt idx="7">
                  <c:v>0.5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E704-4F3B-9145-97A0162E4FD8}"/>
            </c:ext>
          </c:extLst>
        </c:ser>
        <c:ser>
          <c:idx val="1"/>
          <c:order val="1"/>
          <c:tx>
            <c:strRef>
              <c:f>Metas!$C$37</c:f>
              <c:strCache>
                <c:ptCount val="1"/>
                <c:pt idx="0">
                  <c:v>Valor obtido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84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704-4F3B-9145-97A0162E4FD8}"/>
              </c:ext>
            </c:extLst>
          </c:dPt>
          <c:dPt>
            <c:idx val="1"/>
            <c:invertIfNegative val="0"/>
            <c:bubble3D val="0"/>
            <c:spPr>
              <a:solidFill>
                <a:srgbClr val="558C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704-4F3B-9145-97A0162E4FD8}"/>
              </c:ext>
            </c:extLst>
          </c:dPt>
          <c:dPt>
            <c:idx val="2"/>
            <c:invertIfNegative val="0"/>
            <c:bubble3D val="0"/>
            <c:spPr>
              <a:solidFill>
                <a:srgbClr val="5047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704-4F3B-9145-97A0162E4FD8}"/>
              </c:ext>
            </c:extLst>
          </c:dPt>
          <c:dPt>
            <c:idx val="3"/>
            <c:invertIfNegative val="0"/>
            <c:bubble3D val="0"/>
            <c:spPr>
              <a:solidFill>
                <a:srgbClr val="E051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E704-4F3B-9145-97A0162E4FD8}"/>
              </c:ext>
            </c:extLst>
          </c:dPt>
          <c:dPt>
            <c:idx val="4"/>
            <c:invertIfNegative val="0"/>
            <c:bubble3D val="0"/>
            <c:spPr>
              <a:solidFill>
                <a:srgbClr val="0092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E704-4F3B-9145-97A0162E4FD8}"/>
              </c:ext>
            </c:extLst>
          </c:dPt>
          <c:dPt>
            <c:idx val="5"/>
            <c:invertIfNegative val="0"/>
            <c:bubble3D val="0"/>
            <c:spPr>
              <a:solidFill>
                <a:srgbClr val="CF84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E704-4F3B-9145-97A0162E4FD8}"/>
              </c:ext>
            </c:extLst>
          </c:dPt>
          <c:dPt>
            <c:idx val="6"/>
            <c:invertIfNegative val="0"/>
            <c:bubble3D val="0"/>
            <c:spPr>
              <a:solidFill>
                <a:srgbClr val="0758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E704-4F3B-9145-97A0162E4FD8}"/>
              </c:ext>
            </c:extLst>
          </c:dPt>
          <c:dPt>
            <c:idx val="7"/>
            <c:invertIfNegative val="0"/>
            <c:bubble3D val="0"/>
            <c:spPr>
              <a:solidFill>
                <a:srgbClr val="DFB8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E704-4F3B-9145-97A0162E4F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Metas!$A$38:$A$46</c:f>
              <c:strCache>
                <c:ptCount val="8"/>
                <c:pt idx="0">
                  <c:v>Transparência Ativa</c:v>
                </c:pt>
                <c:pt idx="1">
                  <c:v>Transparência Passiva</c:v>
                </c:pt>
                <c:pt idx="2">
                  <c:v>Reclamações</c:v>
                </c:pt>
                <c:pt idx="3">
                  <c:v>Dados Abertos</c:v>
                </c:pt>
                <c:pt idx="4">
                  <c:v>Maturidade do Programa de Integridade e Boas Práticas</c:v>
                </c:pt>
                <c:pt idx="5">
                  <c:v>Contratos Emergenciais</c:v>
                </c:pt>
                <c:pt idx="6">
                  <c:v>Denúncias</c:v>
                </c:pt>
                <c:pt idx="7">
                  <c:v>Ações Preliminares em Privacidade e Proteção de Dados</c:v>
                </c:pt>
              </c:strCache>
              <c:extLst/>
            </c:strRef>
          </c:cat>
          <c:val>
            <c:numRef>
              <c:f>Metas!$C$38:$C$46</c:f>
              <c:numCache>
                <c:formatCode>0.00</c:formatCode>
                <c:ptCount val="8"/>
                <c:pt idx="0">
                  <c:v>8.6185964912280699</c:v>
                </c:pt>
                <c:pt idx="1">
                  <c:v>9.4375</c:v>
                </c:pt>
                <c:pt idx="2">
                  <c:v>9.1044444444444448</c:v>
                </c:pt>
                <c:pt idx="3">
                  <c:v>3.4912280701754388</c:v>
                </c:pt>
                <c:pt idx="4">
                  <c:v>3.5494827586206892</c:v>
                </c:pt>
                <c:pt idx="5">
                  <c:v>9.3909090909090907</c:v>
                </c:pt>
                <c:pt idx="6">
                  <c:v>9.5723684210526319</c:v>
                </c:pt>
                <c:pt idx="7">
                  <c:v>4.8275862068965516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1-E704-4F3B-9145-97A0162E4FD8}"/>
            </c:ext>
          </c:extLst>
        </c:ser>
        <c:ser>
          <c:idx val="2"/>
          <c:order val="2"/>
          <c:tx>
            <c:strRef>
              <c:f>Metas!$D$37</c:f>
              <c:strCache>
                <c:ptCount val="1"/>
                <c:pt idx="0">
                  <c:v>Meta 2028-2</c:v>
                </c:pt>
              </c:strCache>
            </c:strRef>
          </c:tx>
          <c:spPr>
            <a:pattFill prst="wd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E2841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704-4F3B-9145-97A0162E4FD8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558C2F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704-4F3B-9145-97A0162E4FD8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rgbClr val="50478A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E704-4F3B-9145-97A0162E4FD8}"/>
              </c:ext>
            </c:extLst>
          </c:dPt>
          <c:dPt>
            <c:idx val="3"/>
            <c:invertIfNegative val="0"/>
            <c:bubble3D val="0"/>
            <c:spPr>
              <a:pattFill prst="wdDnDiag">
                <a:fgClr>
                  <a:srgbClr val="E0516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E704-4F3B-9145-97A0162E4FD8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rgbClr val="0092B7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E704-4F3B-9145-97A0162E4FD8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CF84AD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E704-4F3B-9145-97A0162E4FD8}"/>
              </c:ext>
            </c:extLst>
          </c:dPt>
          <c:dPt>
            <c:idx val="6"/>
            <c:invertIfNegative val="0"/>
            <c:bubble3D val="0"/>
            <c:spPr>
              <a:pattFill prst="wdDnDiag">
                <a:fgClr>
                  <a:srgbClr val="07587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E704-4F3B-9145-97A0162E4FD8}"/>
              </c:ext>
            </c:extLst>
          </c:dPt>
          <c:dPt>
            <c:idx val="7"/>
            <c:invertIfNegative val="0"/>
            <c:bubble3D val="0"/>
            <c:spPr>
              <a:pattFill prst="wdDnDiag">
                <a:fgClr>
                  <a:srgbClr val="DFB84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E704-4F3B-9145-97A0162E4F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Metas!$A$38:$A$46</c:f>
              <c:strCache>
                <c:ptCount val="8"/>
                <c:pt idx="0">
                  <c:v>Transparência Ativa</c:v>
                </c:pt>
                <c:pt idx="1">
                  <c:v>Transparência Passiva</c:v>
                </c:pt>
                <c:pt idx="2">
                  <c:v>Reclamações</c:v>
                </c:pt>
                <c:pt idx="3">
                  <c:v>Dados Abertos</c:v>
                </c:pt>
                <c:pt idx="4">
                  <c:v>Maturidade do Programa de Integridade e Boas Práticas</c:v>
                </c:pt>
                <c:pt idx="5">
                  <c:v>Contratos Emergenciais</c:v>
                </c:pt>
                <c:pt idx="6">
                  <c:v>Denúncias</c:v>
                </c:pt>
                <c:pt idx="7">
                  <c:v>Ações Preliminares em Privacidade e Proteção de Dados</c:v>
                </c:pt>
              </c:strCache>
              <c:extLst/>
            </c:strRef>
          </c:cat>
          <c:val>
            <c:numRef>
              <c:f>Metas!$D$38:$D$46</c:f>
              <c:numCache>
                <c:formatCode>0.00</c:formatCode>
                <c:ptCount val="8"/>
                <c:pt idx="0">
                  <c:v>9.5</c:v>
                </c:pt>
                <c:pt idx="1">
                  <c:v>9.5</c:v>
                </c:pt>
                <c:pt idx="2">
                  <c:v>9</c:v>
                </c:pt>
                <c:pt idx="3">
                  <c:v>4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32-E704-4F3B-9145-97A0162E4F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7"/>
        <c:overlap val="-32"/>
        <c:axId val="539790271"/>
        <c:axId val="539791103"/>
        <c:extLst/>
      </c:barChart>
      <c:catAx>
        <c:axId val="539790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791103"/>
        <c:crosses val="autoZero"/>
        <c:auto val="1"/>
        <c:lblAlgn val="ctr"/>
        <c:lblOffset val="100"/>
        <c:noMultiLvlLbl val="0"/>
      </c:catAx>
      <c:valAx>
        <c:axId val="539791103"/>
        <c:scaling>
          <c:orientation val="minMax"/>
          <c:max val="10"/>
        </c:scaling>
        <c:delete val="1"/>
        <c:axPos val="l"/>
        <c:numFmt formatCode="0" sourceLinked="0"/>
        <c:majorTickMark val="none"/>
        <c:minorTickMark val="none"/>
        <c:tickLblPos val="nextTo"/>
        <c:crossAx val="53979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i="1"/>
              <a:t>Distribuição de notas do 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F84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F84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9-4110-8040-7E43EA3ED6C4}"/>
              </c:ext>
            </c:extLst>
          </c:dPt>
          <c:dPt>
            <c:idx val="4"/>
            <c:invertIfNegative val="0"/>
            <c:bubble3D val="0"/>
            <c:spPr>
              <a:solidFill>
                <a:srgbClr val="CF84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9-4110-8040-7E43EA3ED6C4}"/>
              </c:ext>
            </c:extLst>
          </c:dPt>
          <c:dPt>
            <c:idx val="5"/>
            <c:invertIfNegative val="0"/>
            <c:bubble3D val="0"/>
            <c:spPr>
              <a:solidFill>
                <a:srgbClr val="CF84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9-4110-8040-7E43EA3ED6C4}"/>
              </c:ext>
            </c:extLst>
          </c:dPt>
          <c:dPt>
            <c:idx val="6"/>
            <c:invertIfNegative val="0"/>
            <c:bubble3D val="0"/>
            <c:spPr>
              <a:solidFill>
                <a:srgbClr val="CF84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9-4110-8040-7E43EA3ED6C4}"/>
              </c:ext>
            </c:extLst>
          </c:dPt>
          <c:dPt>
            <c:idx val="7"/>
            <c:invertIfNegative val="0"/>
            <c:bubble3D val="0"/>
            <c:spPr>
              <a:solidFill>
                <a:srgbClr val="CF84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59-4110-8040-7E43EA3ED6C4}"/>
              </c:ext>
            </c:extLst>
          </c:dPt>
          <c:dPt>
            <c:idx val="9"/>
            <c:invertIfNegative val="0"/>
            <c:bubble3D val="0"/>
            <c:spPr>
              <a:solidFill>
                <a:srgbClr val="CF84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59-4110-8040-7E43EA3ED6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ICE!$A$71:$A$82</c:f>
              <c:strCache>
                <c:ptCount val="12"/>
                <c:pt idx="0">
                  <c:v>N/A</c:v>
                </c:pt>
                <c:pt idx="1">
                  <c:v>[0, 1)</c:v>
                </c:pt>
                <c:pt idx="2">
                  <c:v>[1, 2)</c:v>
                </c:pt>
                <c:pt idx="3">
                  <c:v>[2, 3)</c:v>
                </c:pt>
                <c:pt idx="4">
                  <c:v>[3, 4)</c:v>
                </c:pt>
                <c:pt idx="5">
                  <c:v>[4, 5)</c:v>
                </c:pt>
                <c:pt idx="6">
                  <c:v>[5, 6)</c:v>
                </c:pt>
                <c:pt idx="7">
                  <c:v>[6, 7)</c:v>
                </c:pt>
                <c:pt idx="8">
                  <c:v>[7, 8)</c:v>
                </c:pt>
                <c:pt idx="9">
                  <c:v>[8, 9)</c:v>
                </c:pt>
                <c:pt idx="10">
                  <c:v>[9, 10)</c:v>
                </c:pt>
                <c:pt idx="11">
                  <c:v>[10]</c:v>
                </c:pt>
              </c:strCache>
            </c:strRef>
          </c:cat>
          <c:val>
            <c:numRef>
              <c:f>ICE!$B$71:$B$82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59-4110-8040-7E43EA3ED6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axId val="550820415"/>
        <c:axId val="550817919"/>
      </c:barChart>
      <c:catAx>
        <c:axId val="55082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817919"/>
        <c:crosses val="autoZero"/>
        <c:auto val="1"/>
        <c:lblAlgn val="ctr"/>
        <c:lblOffset val="100"/>
        <c:noMultiLvlLbl val="0"/>
      </c:catAx>
      <c:valAx>
        <c:axId val="550817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082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i="1" dirty="0"/>
              <a:t>Valor-base do</a:t>
            </a:r>
            <a:r>
              <a:rPr lang="en-US" sz="1600" i="1" baseline="0" dirty="0"/>
              <a:t> ICE</a:t>
            </a:r>
            <a:endParaRPr lang="en-US" sz="16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Metas!$A$44</c:f>
              <c:strCache>
                <c:ptCount val="1"/>
                <c:pt idx="0">
                  <c:v>Contratos Emergenciais</c:v>
                </c:pt>
              </c:strCache>
              <c:extLst xmlns:c15="http://schemas.microsoft.com/office/drawing/2012/chart"/>
            </c:strRef>
          </c:tx>
          <c:spPr>
            <a:solidFill>
              <a:srgbClr val="CF84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F84AD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C6-4188-AC9B-98E7BB695A91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rgbClr val="CF84AD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C6-4188-AC9B-98E7BB695A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Metas!$B$37:$D$37</c:f>
              <c:strCache>
                <c:ptCount val="3"/>
                <c:pt idx="0">
                  <c:v>Valor previsto</c:v>
                </c:pt>
                <c:pt idx="1">
                  <c:v>Valor obtido</c:v>
                </c:pt>
                <c:pt idx="2">
                  <c:v>Meta 2028-2</c:v>
                </c:pt>
              </c:strCache>
              <c:extLst xmlns:c15="http://schemas.microsoft.com/office/drawing/2012/chart"/>
            </c:strRef>
          </c:cat>
          <c:val>
            <c:numRef>
              <c:f>Metas!$B$44:$D$44</c:f>
              <c:numCache>
                <c:formatCode>0.00</c:formatCode>
                <c:ptCount val="3"/>
                <c:pt idx="0">
                  <c:v>7.8</c:v>
                </c:pt>
                <c:pt idx="1">
                  <c:v>9.3909090909090907</c:v>
                </c:pt>
                <c:pt idx="2">
                  <c:v>9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4-8FC6-4188-AC9B-98E7BB695A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1"/>
        <c:overlap val="-30"/>
        <c:axId val="539790271"/>
        <c:axId val="5397911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Metas!$A$38</c15:sqref>
                        </c15:formulaRef>
                      </c:ext>
                    </c:extLst>
                    <c:strCache>
                      <c:ptCount val="1"/>
                      <c:pt idx="0">
                        <c:v>IGI</c:v>
                      </c:pt>
                    </c:strCache>
                  </c:strRef>
                </c:tx>
                <c:spPr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Metas!$B$38:$D$38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5.0999999999999996</c:v>
                      </c:pt>
                      <c:pt idx="1">
                        <c:v>7.2490144354158641</c:v>
                      </c:pt>
                      <c:pt idx="2">
                        <c:v>7.5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8FC6-4188-AC9B-98E7BB695A9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Metas!$A$39</c15:sqref>
                        </c15:formulaRef>
                      </c:ext>
                    </c:extLst>
                    <c:strCache>
                      <c:ptCount val="1"/>
                      <c:pt idx="0">
                        <c:v>Transparência Ativa</c:v>
                      </c:pt>
                    </c:strCache>
                  </c:strRef>
                </c:tx>
                <c:spPr>
                  <a:solidFill>
                    <a:srgbClr val="E2841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Metas!$B$39:$D$39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8.3699999999999992</c:v>
                      </c:pt>
                      <c:pt idx="1">
                        <c:v>8.6185964912280699</c:v>
                      </c:pt>
                      <c:pt idx="2">
                        <c:v>9.5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FC6-4188-AC9B-98E7BB695A9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Metas!$A$40</c15:sqref>
                        </c15:formulaRef>
                      </c:ext>
                    </c:extLst>
                    <c:strCache>
                      <c:ptCount val="1"/>
                      <c:pt idx="0">
                        <c:v>Transparência Passiva</c:v>
                      </c:pt>
                    </c:strCache>
                  </c:strRef>
                </c:tx>
                <c:spPr>
                  <a:solidFill>
                    <a:srgbClr val="558C2F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Metas!$B$40:$D$40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8.91</c:v>
                      </c:pt>
                      <c:pt idx="1">
                        <c:v>9.4375</c:v>
                      </c:pt>
                      <c:pt idx="2">
                        <c:v>9.5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FC6-4188-AC9B-98E7BB695A9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Metas!$A$41</c15:sqref>
                        </c15:formulaRef>
                      </c:ext>
                    </c:extLst>
                    <c:strCache>
                      <c:ptCount val="1"/>
                      <c:pt idx="0">
                        <c:v>Reclamações</c:v>
                      </c:pt>
                    </c:strCache>
                  </c:strRef>
                </c:tx>
                <c:spPr>
                  <a:solidFill>
                    <a:srgbClr val="50478A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Metas!$B$41:$D$41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7.25</c:v>
                      </c:pt>
                      <c:pt idx="1">
                        <c:v>9.1044444444444448</c:v>
                      </c:pt>
                      <c:pt idx="2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FC6-4188-AC9B-98E7BB695A9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Metas!$A$42</c15:sqref>
                        </c15:formulaRef>
                      </c:ext>
                    </c:extLst>
                    <c:strCache>
                      <c:ptCount val="1"/>
                      <c:pt idx="0">
                        <c:v>Dados Abertos</c:v>
                      </c:pt>
                    </c:strCache>
                  </c:strRef>
                </c:tx>
                <c:spPr>
                  <a:solidFill>
                    <a:srgbClr val="E0516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Metas!$B$42:$D$42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0.5</c:v>
                      </c:pt>
                      <c:pt idx="1">
                        <c:v>3.4912280701754388</c:v>
                      </c:pt>
                      <c:pt idx="2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FC6-4188-AC9B-98E7BB695A9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Metas!$A$43</c15:sqref>
                        </c15:formulaRef>
                      </c:ext>
                    </c:extLst>
                    <c:strCache>
                      <c:ptCount val="1"/>
                      <c:pt idx="0">
                        <c:v>Maturidade do Programa de Integridade e Boas Práticas</c:v>
                      </c:pt>
                    </c:strCache>
                  </c:strRef>
                </c:tx>
                <c:spPr>
                  <a:solidFill>
                    <a:srgbClr val="0092B7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Metas!$B$43:$D$43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</c:v>
                      </c:pt>
                      <c:pt idx="1">
                        <c:v>3.5494827586206892</c:v>
                      </c:pt>
                      <c:pt idx="2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FC6-4188-AC9B-98E7BB695A9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Metas!$A$45</c15:sqref>
                        </c15:formulaRef>
                      </c:ext>
                    </c:extLst>
                    <c:strCache>
                      <c:ptCount val="1"/>
                      <c:pt idx="0">
                        <c:v>Denúncias</c:v>
                      </c:pt>
                    </c:strCache>
                  </c:strRef>
                </c:tx>
                <c:spPr>
                  <a:solidFill>
                    <a:srgbClr val="07587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Metas!$B$45:$D$45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4.5</c:v>
                      </c:pt>
                      <c:pt idx="1">
                        <c:v>9.5723684210526319</c:v>
                      </c:pt>
                      <c:pt idx="2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FC6-4188-AC9B-98E7BB695A9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Metas!$A$46</c15:sqref>
                        </c15:formulaRef>
                      </c:ext>
                    </c:extLst>
                    <c:strCache>
                      <c:ptCount val="1"/>
                      <c:pt idx="0">
                        <c:v>Ações Preliminares em Privacidade e Proteção de Dados</c:v>
                      </c:pt>
                    </c:strCache>
                  </c:strRef>
                </c:tx>
                <c:spPr>
                  <a:solidFill>
                    <a:srgbClr val="DFB84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Metas!$B$46:$D$46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0.5</c:v>
                      </c:pt>
                      <c:pt idx="1">
                        <c:v>4.8275862068965516</c:v>
                      </c:pt>
                      <c:pt idx="2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FC6-4188-AC9B-98E7BB695A91}"/>
                  </c:ext>
                </c:extLst>
              </c15:ser>
            </c15:filteredBarSeries>
          </c:ext>
        </c:extLst>
      </c:barChart>
      <c:catAx>
        <c:axId val="539790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791103"/>
        <c:crosses val="autoZero"/>
        <c:auto val="1"/>
        <c:lblAlgn val="ctr"/>
        <c:lblOffset val="100"/>
        <c:noMultiLvlLbl val="0"/>
      </c:catAx>
      <c:valAx>
        <c:axId val="539791103"/>
        <c:scaling>
          <c:orientation val="minMax"/>
          <c:max val="10"/>
        </c:scaling>
        <c:delete val="1"/>
        <c:axPos val="l"/>
        <c:numFmt formatCode="0" sourceLinked="0"/>
        <c:majorTickMark val="none"/>
        <c:minorTickMark val="none"/>
        <c:tickLblPos val="nextTo"/>
        <c:crossAx val="539790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i="1" dirty="0"/>
              <a:t>Valor-base</a:t>
            </a:r>
            <a:r>
              <a:rPr lang="en-US" sz="1600" i="1" baseline="0" dirty="0"/>
              <a:t> do IPD-AP</a:t>
            </a:r>
            <a:endParaRPr lang="en-US" sz="16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8"/>
          <c:order val="8"/>
          <c:tx>
            <c:strRef>
              <c:f>Metas!$A$46</c:f>
              <c:strCache>
                <c:ptCount val="1"/>
                <c:pt idx="0">
                  <c:v>Ações Preliminares em Privacidade e Proteção de Dados</c:v>
                </c:pt>
              </c:strCache>
              <c:extLst xmlns:c15="http://schemas.microsoft.com/office/drawing/2012/chart"/>
            </c:strRef>
          </c:tx>
          <c:spPr>
            <a:solidFill>
              <a:srgbClr val="DFB8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FB841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6C-426F-998F-E886A0569A53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rgbClr val="DFB84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6C-426F-998F-E886A0569A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Metas!$B$37:$D$37</c:f>
              <c:strCache>
                <c:ptCount val="3"/>
                <c:pt idx="0">
                  <c:v>Valor previsto</c:v>
                </c:pt>
                <c:pt idx="1">
                  <c:v>Valor obtido</c:v>
                </c:pt>
                <c:pt idx="2">
                  <c:v>Meta 2028-2</c:v>
                </c:pt>
              </c:strCache>
              <c:extLst xmlns:c15="http://schemas.microsoft.com/office/drawing/2012/chart"/>
            </c:strRef>
          </c:cat>
          <c:val>
            <c:numRef>
              <c:f>Metas!$B$46:$D$46</c:f>
              <c:numCache>
                <c:formatCode>0.00</c:formatCode>
                <c:ptCount val="3"/>
                <c:pt idx="0">
                  <c:v>0.5</c:v>
                </c:pt>
                <c:pt idx="1">
                  <c:v>4.8275862068965516</c:v>
                </c:pt>
                <c:pt idx="2">
                  <c:v>4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4-656C-426F-998F-E886A0569A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1"/>
        <c:overlap val="-30"/>
        <c:axId val="539790271"/>
        <c:axId val="5397911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Metas!$A$38</c15:sqref>
                        </c15:formulaRef>
                      </c:ext>
                    </c:extLst>
                    <c:strCache>
                      <c:ptCount val="1"/>
                      <c:pt idx="0">
                        <c:v>IGI</c:v>
                      </c:pt>
                    </c:strCache>
                  </c:strRef>
                </c:tx>
                <c:spPr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Metas!$B$38:$D$38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5.0999999999999996</c:v>
                      </c:pt>
                      <c:pt idx="1">
                        <c:v>7.2490144354158641</c:v>
                      </c:pt>
                      <c:pt idx="2">
                        <c:v>7.5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56C-426F-998F-E886A0569A5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Metas!$A$39</c15:sqref>
                        </c15:formulaRef>
                      </c:ext>
                    </c:extLst>
                    <c:strCache>
                      <c:ptCount val="1"/>
                      <c:pt idx="0">
                        <c:v>Transparência Ativa</c:v>
                      </c:pt>
                    </c:strCache>
                  </c:strRef>
                </c:tx>
                <c:spPr>
                  <a:solidFill>
                    <a:srgbClr val="E2841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Metas!$B$39:$D$39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8.3699999999999992</c:v>
                      </c:pt>
                      <c:pt idx="1">
                        <c:v>8.6185964912280699</c:v>
                      </c:pt>
                      <c:pt idx="2">
                        <c:v>9.5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56C-426F-998F-E886A0569A5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Metas!$A$40</c15:sqref>
                        </c15:formulaRef>
                      </c:ext>
                    </c:extLst>
                    <c:strCache>
                      <c:ptCount val="1"/>
                      <c:pt idx="0">
                        <c:v>Transparência Passiva</c:v>
                      </c:pt>
                    </c:strCache>
                  </c:strRef>
                </c:tx>
                <c:spPr>
                  <a:solidFill>
                    <a:srgbClr val="558C2F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Metas!$B$40:$D$40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8.91</c:v>
                      </c:pt>
                      <c:pt idx="1">
                        <c:v>9.4375</c:v>
                      </c:pt>
                      <c:pt idx="2">
                        <c:v>9.5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56C-426F-998F-E886A0569A5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Metas!$A$41</c15:sqref>
                        </c15:formulaRef>
                      </c:ext>
                    </c:extLst>
                    <c:strCache>
                      <c:ptCount val="1"/>
                      <c:pt idx="0">
                        <c:v>Reclamações</c:v>
                      </c:pt>
                    </c:strCache>
                  </c:strRef>
                </c:tx>
                <c:spPr>
                  <a:solidFill>
                    <a:srgbClr val="50478A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Metas!$B$41:$D$41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7.25</c:v>
                      </c:pt>
                      <c:pt idx="1">
                        <c:v>9.1044444444444448</c:v>
                      </c:pt>
                      <c:pt idx="2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56C-426F-998F-E886A0569A5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Metas!$A$42</c15:sqref>
                        </c15:formulaRef>
                      </c:ext>
                    </c:extLst>
                    <c:strCache>
                      <c:ptCount val="1"/>
                      <c:pt idx="0">
                        <c:v>Dados Abertos</c:v>
                      </c:pt>
                    </c:strCache>
                  </c:strRef>
                </c:tx>
                <c:spPr>
                  <a:solidFill>
                    <a:srgbClr val="E0516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Metas!$B$42:$D$42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0.5</c:v>
                      </c:pt>
                      <c:pt idx="1">
                        <c:v>3.4912280701754388</c:v>
                      </c:pt>
                      <c:pt idx="2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56C-426F-998F-E886A0569A5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Metas!$A$43</c15:sqref>
                        </c15:formulaRef>
                      </c:ext>
                    </c:extLst>
                    <c:strCache>
                      <c:ptCount val="1"/>
                      <c:pt idx="0">
                        <c:v>Maturidade do Programa de Integridade e Boas Práticas</c:v>
                      </c:pt>
                    </c:strCache>
                  </c:strRef>
                </c:tx>
                <c:spPr>
                  <a:solidFill>
                    <a:srgbClr val="0092B7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Metas!$B$43:$D$43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</c:v>
                      </c:pt>
                      <c:pt idx="1">
                        <c:v>3.5494827586206892</c:v>
                      </c:pt>
                      <c:pt idx="2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56C-426F-998F-E886A0569A5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Metas!$A$44</c15:sqref>
                        </c15:formulaRef>
                      </c:ext>
                    </c:extLst>
                    <c:strCache>
                      <c:ptCount val="1"/>
                      <c:pt idx="0">
                        <c:v>Contratos Emergenciais</c:v>
                      </c:pt>
                    </c:strCache>
                  </c:strRef>
                </c:tx>
                <c:spPr>
                  <a:solidFill>
                    <a:srgbClr val="CF84AD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Metas!$B$44:$D$44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7.8</c:v>
                      </c:pt>
                      <c:pt idx="1">
                        <c:v>9.3909090909090907</c:v>
                      </c:pt>
                      <c:pt idx="2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56C-426F-998F-E886A0569A53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Metas!$A$45</c15:sqref>
                        </c15:formulaRef>
                      </c:ext>
                    </c:extLst>
                    <c:strCache>
                      <c:ptCount val="1"/>
                      <c:pt idx="0">
                        <c:v>Denúncias</c:v>
                      </c:pt>
                    </c:strCache>
                  </c:strRef>
                </c:tx>
                <c:spPr>
                  <a:solidFill>
                    <a:srgbClr val="07587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Metas!$B$37:$D$37</c15:sqref>
                        </c15:formulaRef>
                      </c:ext>
                    </c:extLst>
                    <c:strCache>
                      <c:ptCount val="3"/>
                      <c:pt idx="0">
                        <c:v>Valor previsto</c:v>
                      </c:pt>
                      <c:pt idx="1">
                        <c:v>Valor obtido</c:v>
                      </c:pt>
                      <c:pt idx="2">
                        <c:v>Meta 2028-2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Metas!$B$45:$D$45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4.5</c:v>
                      </c:pt>
                      <c:pt idx="1">
                        <c:v>9.5723684210526319</c:v>
                      </c:pt>
                      <c:pt idx="2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56C-426F-998F-E886A0569A53}"/>
                  </c:ext>
                </c:extLst>
              </c15:ser>
            </c15:filteredBarSeries>
          </c:ext>
        </c:extLst>
      </c:barChart>
      <c:catAx>
        <c:axId val="539790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791103"/>
        <c:crosses val="autoZero"/>
        <c:auto val="1"/>
        <c:lblAlgn val="ctr"/>
        <c:lblOffset val="100"/>
        <c:noMultiLvlLbl val="0"/>
      </c:catAx>
      <c:valAx>
        <c:axId val="539791103"/>
        <c:scaling>
          <c:orientation val="minMax"/>
          <c:max val="10"/>
        </c:scaling>
        <c:delete val="1"/>
        <c:axPos val="l"/>
        <c:numFmt formatCode="0" sourceLinked="0"/>
        <c:majorTickMark val="none"/>
        <c:minorTickMark val="none"/>
        <c:tickLblPos val="nextTo"/>
        <c:crossAx val="539790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i="1"/>
              <a:t>Distribuição</a:t>
            </a:r>
            <a:r>
              <a:rPr lang="pt-BR" sz="1600" i="1" baseline="0"/>
              <a:t> de notas do IPD-AP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FB8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FB8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A3-4848-98B0-EBB31B36C87C}"/>
              </c:ext>
            </c:extLst>
          </c:dPt>
          <c:dPt>
            <c:idx val="4"/>
            <c:invertIfNegative val="0"/>
            <c:bubble3D val="0"/>
            <c:spPr>
              <a:solidFill>
                <a:srgbClr val="DFB8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A3-4848-98B0-EBB31B36C87C}"/>
              </c:ext>
            </c:extLst>
          </c:dPt>
          <c:dPt>
            <c:idx val="5"/>
            <c:invertIfNegative val="0"/>
            <c:bubble3D val="0"/>
            <c:spPr>
              <a:solidFill>
                <a:srgbClr val="DFB8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A3-4848-98B0-EBB31B36C87C}"/>
              </c:ext>
            </c:extLst>
          </c:dPt>
          <c:dPt>
            <c:idx val="6"/>
            <c:invertIfNegative val="0"/>
            <c:bubble3D val="0"/>
            <c:spPr>
              <a:solidFill>
                <a:srgbClr val="DFB8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A3-4848-98B0-EBB31B36C8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'IPD-AP'!$A$71:$A$82</c:f>
              <c:strCache>
                <c:ptCount val="7"/>
                <c:pt idx="0">
                  <c:v>N/A</c:v>
                </c:pt>
                <c:pt idx="1">
                  <c:v>[0, 1)</c:v>
                </c:pt>
                <c:pt idx="2">
                  <c:v>[1, 2)</c:v>
                </c:pt>
                <c:pt idx="3">
                  <c:v>[2, 3)</c:v>
                </c:pt>
                <c:pt idx="4">
                  <c:v>[3, 4)</c:v>
                </c:pt>
                <c:pt idx="5">
                  <c:v>[4, 5)</c:v>
                </c:pt>
                <c:pt idx="6">
                  <c:v>[5]</c:v>
                </c:pt>
              </c:strCache>
              <c:extLst/>
            </c:strRef>
          </c:cat>
          <c:val>
            <c:numRef>
              <c:f>'IPD-AP'!$B$71:$B$82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5A3-4848-98B0-EBB31B36C8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axId val="550820415"/>
        <c:axId val="550817919"/>
      </c:barChart>
      <c:catAx>
        <c:axId val="55082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817919"/>
        <c:crosses val="autoZero"/>
        <c:auto val="1"/>
        <c:lblAlgn val="ctr"/>
        <c:lblOffset val="100"/>
        <c:noMultiLvlLbl val="0"/>
      </c:catAx>
      <c:valAx>
        <c:axId val="550817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082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i="1" dirty="0"/>
              <a:t>Distribuição</a:t>
            </a:r>
            <a:r>
              <a:rPr lang="pt-BR" sz="1600" i="1" baseline="0" dirty="0"/>
              <a:t> de notas do ICRA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6181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618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0F-46F2-915F-E5BD9D87C008}"/>
              </c:ext>
            </c:extLst>
          </c:dPt>
          <c:dPt>
            <c:idx val="4"/>
            <c:invertIfNegative val="0"/>
            <c:bubble3D val="0"/>
            <c:spPr>
              <a:solidFill>
                <a:srgbClr val="9618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F-46F2-915F-E5BD9D87C0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ICRA!$A$71:$A$75</c:f>
              <c:strCache>
                <c:ptCount val="5"/>
                <c:pt idx="0">
                  <c:v>N/A</c:v>
                </c:pt>
                <c:pt idx="1">
                  <c:v>[0]</c:v>
                </c:pt>
                <c:pt idx="2">
                  <c:v>(0, 0.5]</c:v>
                </c:pt>
                <c:pt idx="3">
                  <c:v>(0.5, 0.1)</c:v>
                </c:pt>
                <c:pt idx="4">
                  <c:v>[1]</c:v>
                </c:pt>
              </c:strCache>
            </c:strRef>
          </c:cat>
          <c:val>
            <c:numRef>
              <c:f>ICRA!$B$71:$B$75</c:f>
              <c:numCache>
                <c:formatCode>General</c:formatCode>
                <c:ptCount val="5"/>
                <c:pt idx="0">
                  <c:v>29</c:v>
                </c:pt>
                <c:pt idx="1">
                  <c:v>1</c:v>
                </c:pt>
                <c:pt idx="2" formatCode="0">
                  <c:v>1</c:v>
                </c:pt>
                <c:pt idx="3" formatCode="0">
                  <c:v>14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0F-46F2-915F-E5BD9D87C0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axId val="550820415"/>
        <c:axId val="550817919"/>
      </c:barChart>
      <c:catAx>
        <c:axId val="55082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817919"/>
        <c:crosses val="autoZero"/>
        <c:auto val="1"/>
        <c:lblAlgn val="ctr"/>
        <c:lblOffset val="100"/>
        <c:noMultiLvlLbl val="0"/>
      </c:catAx>
      <c:valAx>
        <c:axId val="550817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082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71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62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1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99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19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15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93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49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7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8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4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9230" y="2322092"/>
            <a:ext cx="6004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Futura Hv BT" panose="020B0702020204020204" pitchFamily="34" charset="0"/>
              </a:rPr>
              <a:t>Valor-base do Índice de Governança e de Integridade (IGI)</a:t>
            </a:r>
          </a:p>
        </p:txBody>
      </p:sp>
    </p:spTree>
    <p:extLst>
      <p:ext uri="{BB962C8B-B14F-4D97-AF65-F5344CB8AC3E}">
        <p14:creationId xmlns:p14="http://schemas.microsoft.com/office/powerpoint/2010/main" val="311951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9546" y="2743198"/>
            <a:ext cx="4656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latin typeface="Futura Hv BT" panose="020B0702020204020204" pitchFamily="34" charset="0"/>
              </a:rPr>
              <a:t>Obrigado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62335" y="2897087"/>
            <a:ext cx="4656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João Victor </a:t>
            </a:r>
            <a:r>
              <a:rPr lang="pt-BR" sz="2400" b="1" dirty="0" err="1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Palhuca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 Braz</a:t>
            </a:r>
          </a:p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Chefe da Assessoria Técnica</a:t>
            </a:r>
          </a:p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joaovictorpb@prefeitura.sp.gov.br</a:t>
            </a:r>
          </a:p>
        </p:txBody>
      </p:sp>
    </p:spTree>
    <p:extLst>
      <p:ext uri="{BB962C8B-B14F-4D97-AF65-F5344CB8AC3E}">
        <p14:creationId xmlns:p14="http://schemas.microsoft.com/office/powerpoint/2010/main" val="410536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78853" y="2399016"/>
            <a:ext cx="9480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2B4A"/>
                </a:solidFill>
              </a:rPr>
              <a:t>Composto por </a:t>
            </a:r>
            <a:r>
              <a:rPr lang="pt-BR" b="1" dirty="0">
                <a:solidFill>
                  <a:srgbClr val="332B4A"/>
                </a:solidFill>
              </a:rPr>
              <a:t>nove indicadores</a:t>
            </a:r>
            <a:r>
              <a:rPr lang="pt-BR" dirty="0">
                <a:solidFill>
                  <a:srgbClr val="332B4A"/>
                </a:solidFill>
              </a:rPr>
              <a:t>, construídos a partir de </a:t>
            </a:r>
            <a:r>
              <a:rPr lang="pt-BR" b="1" dirty="0">
                <a:solidFill>
                  <a:srgbClr val="332B4A"/>
                </a:solidFill>
              </a:rPr>
              <a:t>critérios objetivos e replicáveis</a:t>
            </a:r>
            <a:r>
              <a:rPr lang="pt-BR" dirty="0">
                <a:solidFill>
                  <a:srgbClr val="332B4A"/>
                </a:solidFill>
              </a:rPr>
              <a:t>.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376787" y="5044343"/>
            <a:ext cx="3879091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kern="100" dirty="0">
                <a:ea typeface="+mn-lt"/>
                <a:cs typeface="+mn-lt"/>
              </a:rPr>
              <a:t>Permite uma análise padronizada das práticas de controle interno adotadas </a:t>
            </a:r>
            <a:br>
              <a:rPr lang="pt-BR" sz="1600" kern="100" dirty="0">
                <a:ea typeface="+mn-lt"/>
                <a:cs typeface="+mn-lt"/>
              </a:rPr>
            </a:br>
            <a:r>
              <a:rPr lang="pt-BR" sz="1600" b="1" kern="100" dirty="0">
                <a:ea typeface="+mn-lt"/>
                <a:cs typeface="+mn-lt"/>
              </a:rPr>
              <a:t>em todos os 58 órgãos da Prefeitura</a:t>
            </a:r>
            <a:r>
              <a:rPr lang="pt-BR" sz="1600" kern="100" dirty="0">
                <a:ea typeface="+mn-lt"/>
                <a:cs typeface="+mn-lt"/>
              </a:rPr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968C2F-611F-427E-88CE-5DF14165F388}"/>
              </a:ext>
            </a:extLst>
          </p:cNvPr>
          <p:cNvSpPr txBox="1"/>
          <p:nvPr/>
        </p:nvSpPr>
        <p:spPr>
          <a:xfrm>
            <a:off x="5781833" y="5044343"/>
            <a:ext cx="387909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>
                <a:cs typeface="Segoe UI"/>
              </a:rPr>
              <a:t>Traduz a </a:t>
            </a:r>
            <a:r>
              <a:rPr lang="pt-BR" sz="1600" b="1" dirty="0">
                <a:cs typeface="Segoe UI"/>
              </a:rPr>
              <a:t>efetividade da CGM </a:t>
            </a:r>
            <a:r>
              <a:rPr lang="pt-BR" sz="1600" dirty="0">
                <a:cs typeface="Segoe UI"/>
              </a:rPr>
              <a:t>na gestão do Sistema de Controle Interno, servindo como ferramenta de </a:t>
            </a:r>
            <a:r>
              <a:rPr lang="pt-BR" sz="1600" b="1" dirty="0">
                <a:cs typeface="Segoe UI"/>
              </a:rPr>
              <a:t>prestação de contas </a:t>
            </a:r>
            <a:r>
              <a:rPr lang="pt-BR" sz="1600" dirty="0">
                <a:cs typeface="Segoe UI"/>
              </a:rPr>
              <a:t>perante a sociedade.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46" y="535361"/>
            <a:ext cx="4962465" cy="1079949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878853" y="1908826"/>
            <a:ext cx="9480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2B4A"/>
                </a:solidFill>
              </a:rPr>
              <a:t>Ferramenta estratégica de </a:t>
            </a:r>
            <a:r>
              <a:rPr lang="pt-BR" b="1" dirty="0">
                <a:solidFill>
                  <a:srgbClr val="332B4A"/>
                </a:solidFill>
              </a:rPr>
              <a:t>monitoramento</a:t>
            </a:r>
            <a:r>
              <a:rPr lang="pt-BR" dirty="0">
                <a:solidFill>
                  <a:srgbClr val="332B4A"/>
                </a:solidFill>
              </a:rPr>
              <a:t> do Sistema de Controle Interno</a:t>
            </a:r>
            <a:r>
              <a:rPr lang="pt-BR" b="1" dirty="0">
                <a:solidFill>
                  <a:srgbClr val="332B4A"/>
                </a:solidFill>
              </a:rPr>
              <a:t> </a:t>
            </a:r>
            <a:r>
              <a:rPr lang="pt-BR" dirty="0">
                <a:solidFill>
                  <a:srgbClr val="332B4A"/>
                </a:solidFill>
              </a:rPr>
              <a:t>da Prefeitura.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878853" y="2889207"/>
            <a:ext cx="9480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32B4A"/>
                </a:solidFill>
              </a:rPr>
              <a:t>Semestralmente</a:t>
            </a:r>
            <a:r>
              <a:rPr lang="pt-BR" dirty="0">
                <a:solidFill>
                  <a:srgbClr val="332B4A"/>
                </a:solidFill>
              </a:rPr>
              <a:t>, atribui nota de 0 a 10 a todos os órgãos da </a:t>
            </a:r>
            <a:r>
              <a:rPr lang="pt-BR" b="1" dirty="0">
                <a:solidFill>
                  <a:srgbClr val="332B4A"/>
                </a:solidFill>
              </a:rPr>
              <a:t>Administração Direta Municipal</a:t>
            </a:r>
            <a:r>
              <a:rPr lang="pt-BR" dirty="0">
                <a:solidFill>
                  <a:srgbClr val="332B4A"/>
                </a:solidFill>
              </a:rPr>
              <a:t>.</a:t>
            </a:r>
            <a:endParaRPr lang="pt-BR" dirty="0"/>
          </a:p>
        </p:txBody>
      </p:sp>
      <p:pic>
        <p:nvPicPr>
          <p:cNvPr id="21" name="Gráfico 6" descr="Área de Transferência Marcada com preenchimento sólido">
            <a:extLst>
              <a:ext uri="{FF2B5EF4-FFF2-40B4-BE49-F238E27FC236}">
                <a16:creationId xmlns:a16="http://schemas.microsoft.com/office/drawing/2014/main" id="{69ADC2AA-6C00-8D8E-053E-BE9C82805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9588" y="4022344"/>
            <a:ext cx="936001" cy="936001"/>
          </a:xfrm>
          <a:prstGeom prst="rect">
            <a:avLst/>
          </a:prstGeom>
        </p:spPr>
      </p:pic>
      <p:pic>
        <p:nvPicPr>
          <p:cNvPr id="22" name="Gráfico 5" descr="Sucesso do grupo com preenchimento sólido">
            <a:extLst>
              <a:ext uri="{FF2B5EF4-FFF2-40B4-BE49-F238E27FC236}">
                <a16:creationId xmlns:a16="http://schemas.microsoft.com/office/drawing/2014/main" id="{D6CAE1E0-0C78-E425-6004-DED7DA36A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8088" y="4068120"/>
            <a:ext cx="890225" cy="8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7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Indicadores do IGI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47" y="1747882"/>
            <a:ext cx="2650630" cy="1036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6" y="4985759"/>
            <a:ext cx="2786228" cy="10105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73" y="2828420"/>
            <a:ext cx="2679687" cy="9976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91" y="3967698"/>
            <a:ext cx="2879857" cy="95564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3" y="3906496"/>
            <a:ext cx="2624801" cy="101053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47" y="4971414"/>
            <a:ext cx="2986400" cy="102344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3" y="1768664"/>
            <a:ext cx="2786229" cy="112998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7" y="2959831"/>
            <a:ext cx="2824972" cy="98470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"/>
          <a:stretch/>
        </p:blipFill>
        <p:spPr>
          <a:xfrm>
            <a:off x="7693929" y="3287286"/>
            <a:ext cx="2653229" cy="109124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80089" y="1124920"/>
            <a:ext cx="232154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i="1" kern="100" dirty="0">
                <a:ea typeface="+mn-lt"/>
                <a:cs typeface="+mn-lt"/>
              </a:rPr>
              <a:t>Transparência e Atendimento ao Cidadão: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98434" y="1127129"/>
            <a:ext cx="232154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i="1" kern="100" dirty="0">
                <a:ea typeface="+mn-lt"/>
                <a:cs typeface="+mn-lt"/>
              </a:rPr>
              <a:t>Conformidade e Boas Práticas em Gestão: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487326" y="2988675"/>
            <a:ext cx="1066434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kern="100" dirty="0">
                <a:ea typeface="+mn-lt"/>
                <a:cs typeface="+mn-lt"/>
              </a:rPr>
              <a:t>BÔNUS</a:t>
            </a:r>
          </a:p>
        </p:txBody>
      </p:sp>
    </p:spTree>
    <p:extLst>
      <p:ext uri="{BB962C8B-B14F-4D97-AF65-F5344CB8AC3E}">
        <p14:creationId xmlns:p14="http://schemas.microsoft.com/office/powerpoint/2010/main" val="252516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Valor-base do IGI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48916" y="2397603"/>
            <a:ext cx="44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2B4A"/>
                </a:solidFill>
              </a:rPr>
              <a:t>O IGI superou o valor previsto na 1ª medição (1º semestre de 2025) em </a:t>
            </a:r>
            <a:r>
              <a:rPr lang="pt-BR" b="1" dirty="0">
                <a:solidFill>
                  <a:srgbClr val="332B4A"/>
                </a:solidFill>
              </a:rPr>
              <a:t>2,15 </a:t>
            </a:r>
            <a:r>
              <a:rPr lang="pt-BR" dirty="0">
                <a:solidFill>
                  <a:srgbClr val="332B4A"/>
                </a:solidFill>
              </a:rPr>
              <a:t>pontos.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691058"/>
              </p:ext>
            </p:extLst>
          </p:nvPr>
        </p:nvGraphicFramePr>
        <p:xfrm>
          <a:off x="5348037" y="1344029"/>
          <a:ext cx="4657100" cy="448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041722" y="3216239"/>
            <a:ext cx="3680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2B4A"/>
                </a:solidFill>
              </a:rPr>
              <a:t>A diferença entre o valor-base e a meta para o 2º semestre de 2028 é de apenas </a:t>
            </a:r>
            <a:r>
              <a:rPr lang="pt-BR" b="1" dirty="0">
                <a:solidFill>
                  <a:srgbClr val="332B4A"/>
                </a:solidFill>
              </a:rPr>
              <a:t>0,25</a:t>
            </a:r>
            <a:r>
              <a:rPr lang="pt-BR" dirty="0">
                <a:solidFill>
                  <a:srgbClr val="332B4A"/>
                </a:solidFill>
              </a:rPr>
              <a:t> pontos.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12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Valores-base dos indicadores do IGI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8915" y="1010074"/>
            <a:ext cx="9998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2B4A"/>
                </a:solidFill>
              </a:rPr>
              <a:t>Todos os indicadores atingiram valores acima do esperado, com alguns já alcançando a meta para 2028.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868593"/>
              </p:ext>
            </p:extLst>
          </p:nvPr>
        </p:nvGraphicFramePr>
        <p:xfrm>
          <a:off x="251503" y="1632030"/>
          <a:ext cx="10212012" cy="464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76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Destaques positivos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8915" y="1010074"/>
            <a:ext cx="999824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dirty="0">
                <a:solidFill>
                  <a:srgbClr val="332B4A"/>
                </a:solidFill>
              </a:rPr>
              <a:t>10 órgãos apresentaram desempenho muito positivo nos indicadores do IGI: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32659"/>
              </p:ext>
            </p:extLst>
          </p:nvPr>
        </p:nvGraphicFramePr>
        <p:xfrm>
          <a:off x="231497" y="1678325"/>
          <a:ext cx="10313043" cy="413217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043106">
                  <a:extLst>
                    <a:ext uri="{9D8B030D-6E8A-4147-A177-3AD203B41FA5}">
                      <a16:colId xmlns:a16="http://schemas.microsoft.com/office/drawing/2014/main" val="962091721"/>
                    </a:ext>
                  </a:extLst>
                </a:gridCol>
                <a:gridCol w="759544">
                  <a:extLst>
                    <a:ext uri="{9D8B030D-6E8A-4147-A177-3AD203B41FA5}">
                      <a16:colId xmlns:a16="http://schemas.microsoft.com/office/drawing/2014/main" val="2408526309"/>
                    </a:ext>
                  </a:extLst>
                </a:gridCol>
                <a:gridCol w="723377">
                  <a:extLst>
                    <a:ext uri="{9D8B030D-6E8A-4147-A177-3AD203B41FA5}">
                      <a16:colId xmlns:a16="http://schemas.microsoft.com/office/drawing/2014/main" val="2933557007"/>
                    </a:ext>
                  </a:extLst>
                </a:gridCol>
                <a:gridCol w="723377">
                  <a:extLst>
                    <a:ext uri="{9D8B030D-6E8A-4147-A177-3AD203B41FA5}">
                      <a16:colId xmlns:a16="http://schemas.microsoft.com/office/drawing/2014/main" val="3140444315"/>
                    </a:ext>
                  </a:extLst>
                </a:gridCol>
                <a:gridCol w="723377">
                  <a:extLst>
                    <a:ext uri="{9D8B030D-6E8A-4147-A177-3AD203B41FA5}">
                      <a16:colId xmlns:a16="http://schemas.microsoft.com/office/drawing/2014/main" val="3295942886"/>
                    </a:ext>
                  </a:extLst>
                </a:gridCol>
                <a:gridCol w="723377">
                  <a:extLst>
                    <a:ext uri="{9D8B030D-6E8A-4147-A177-3AD203B41FA5}">
                      <a16:colId xmlns:a16="http://schemas.microsoft.com/office/drawing/2014/main" val="1210905249"/>
                    </a:ext>
                  </a:extLst>
                </a:gridCol>
                <a:gridCol w="723377">
                  <a:extLst>
                    <a:ext uri="{9D8B030D-6E8A-4147-A177-3AD203B41FA5}">
                      <a16:colId xmlns:a16="http://schemas.microsoft.com/office/drawing/2014/main" val="237403421"/>
                    </a:ext>
                  </a:extLst>
                </a:gridCol>
                <a:gridCol w="723377">
                  <a:extLst>
                    <a:ext uri="{9D8B030D-6E8A-4147-A177-3AD203B41FA5}">
                      <a16:colId xmlns:a16="http://schemas.microsoft.com/office/drawing/2014/main" val="1848351277"/>
                    </a:ext>
                  </a:extLst>
                </a:gridCol>
                <a:gridCol w="723377">
                  <a:extLst>
                    <a:ext uri="{9D8B030D-6E8A-4147-A177-3AD203B41FA5}">
                      <a16:colId xmlns:a16="http://schemas.microsoft.com/office/drawing/2014/main" val="2553824786"/>
                    </a:ext>
                  </a:extLst>
                </a:gridCol>
                <a:gridCol w="723377">
                  <a:extLst>
                    <a:ext uri="{9D8B030D-6E8A-4147-A177-3AD203B41FA5}">
                      <a16:colId xmlns:a16="http://schemas.microsoft.com/office/drawing/2014/main" val="1252315709"/>
                    </a:ext>
                  </a:extLst>
                </a:gridCol>
                <a:gridCol w="723377">
                  <a:extLst>
                    <a:ext uri="{9D8B030D-6E8A-4147-A177-3AD203B41FA5}">
                      <a16:colId xmlns:a16="http://schemas.microsoft.com/office/drawing/2014/main" val="2505455951"/>
                    </a:ext>
                  </a:extLst>
                </a:gridCol>
              </a:tblGrid>
              <a:tr h="4536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ÓRGÃO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IGI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E284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1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ITP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558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504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E05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8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IM-PIBP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ICE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CF8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C1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75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AB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IPD-AP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DFB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DB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ICRA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961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698196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Controladoria Geral do Município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8417" marT="84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7,71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rgbClr val="E284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rgbClr val="558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rgbClr val="504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rgbClr val="E05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rgbClr val="00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rgbClr val="CF8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rgbClr val="075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rgbClr val="DFB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rgbClr val="961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072487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Procuradoria Geral do Município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7,64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3,50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030808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Secretaria Municipal da Fazenda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8,94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3,50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+1,00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18679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Secretaria Municipal de Educação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8,90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3,50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+0,96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641808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Secretaria Municipal de Inovação e Tecnologia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7,94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3,50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324223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Secretaria Municipal de Segurança Urbana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7,81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9,50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560193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Subprefeitura Capela do Socorro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7,64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3,50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528269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Subprefeitura Casa Verde/Cachoeirinha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7,64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3,50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060794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Subprefeitura Ermelino Matarazzo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7,89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9,63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297700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Subprefeitura Guaianases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8,64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3,50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+1,00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7" marR="8417" marT="8417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613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63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Contratos Emergenciais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8915" y="1010074"/>
            <a:ext cx="9998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2B4A"/>
                </a:solidFill>
              </a:rPr>
              <a:t>O desempenho dos órgãos no ICE foi muito positivo, com apenas 7 órgãos com notas abaixo de 10.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147598"/>
              </p:ext>
            </p:extLst>
          </p:nvPr>
        </p:nvGraphicFramePr>
        <p:xfrm>
          <a:off x="5127507" y="1689903"/>
          <a:ext cx="5219651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748219"/>
              </p:ext>
            </p:extLst>
          </p:nvPr>
        </p:nvGraphicFramePr>
        <p:xfrm>
          <a:off x="541905" y="1689903"/>
          <a:ext cx="41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541905" y="5600400"/>
            <a:ext cx="9998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32B4A"/>
                </a:solidFill>
              </a:rPr>
              <a:t>Destaca-se que o indicador passou a atribuir maior peso (80%) à proporção do valor gasto com contratos emergenciais, em comparação ao peso destinado à proporção de contratos (20%).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610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Privacidade e Proteção de Dados Pessoais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8915" y="1010074"/>
            <a:ext cx="9998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2B4A"/>
                </a:solidFill>
              </a:rPr>
              <a:t>O desempenho dos órgãos no IPD-AP foi muito bom, considerando que a nota máxima foi de 5,00 pontos.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718380"/>
              </p:ext>
            </p:extLst>
          </p:nvPr>
        </p:nvGraphicFramePr>
        <p:xfrm>
          <a:off x="487811" y="1779515"/>
          <a:ext cx="41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47136"/>
              </p:ext>
            </p:extLst>
          </p:nvPr>
        </p:nvGraphicFramePr>
        <p:xfrm>
          <a:off x="4991306" y="1779515"/>
          <a:ext cx="52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41905" y="5600400"/>
            <a:ext cx="9998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32B4A"/>
                </a:solidFill>
              </a:rPr>
              <a:t>Já no próximo semestre o indicador terá como nota máxima 10 pontos.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6379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8915" y="240633"/>
            <a:ext cx="10230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Conclusão de Recomendações de Auditoria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8915" y="1010074"/>
            <a:ext cx="9998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2B4A"/>
                </a:solidFill>
              </a:rPr>
              <a:t>Metade (29) dos órgãos tiveram recomendações de auditoria concluídas no período avaliado.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971043"/>
              </p:ext>
            </p:extLst>
          </p:nvPr>
        </p:nvGraphicFramePr>
        <p:xfrm>
          <a:off x="5127158" y="1941653"/>
          <a:ext cx="52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67160" y="2438214"/>
            <a:ext cx="3680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2B4A"/>
                </a:solidFill>
              </a:rPr>
              <a:t>Diferentemente dos outros indicadores, o ICRA varia de 0 a 1, servindo como nota bônus.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67160" y="3447141"/>
            <a:ext cx="3680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2B4A"/>
                </a:solidFill>
              </a:rPr>
              <a:t>A nota é somada à media dos outros indicadores de cada órgão, </a:t>
            </a:r>
            <a:r>
              <a:rPr lang="pt-BR" b="1" dirty="0">
                <a:solidFill>
                  <a:srgbClr val="332B4A"/>
                </a:solidFill>
              </a:rPr>
              <a:t>até o máximo de 10 pontos</a:t>
            </a:r>
            <a:r>
              <a:rPr lang="pt-BR" dirty="0">
                <a:solidFill>
                  <a:srgbClr val="332B4A"/>
                </a:solidFill>
              </a:rPr>
              <a:t>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67160" y="4456068"/>
            <a:ext cx="3680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2B4A"/>
                </a:solidFill>
              </a:rPr>
              <a:t>O valor médio do ICRA </a:t>
            </a:r>
            <a:r>
              <a:rPr lang="pt-BR" b="1" dirty="0">
                <a:solidFill>
                  <a:srgbClr val="332B4A"/>
                </a:solidFill>
              </a:rPr>
              <a:t>não</a:t>
            </a:r>
            <a:r>
              <a:rPr lang="pt-BR" dirty="0">
                <a:solidFill>
                  <a:srgbClr val="332B4A"/>
                </a:solidFill>
              </a:rPr>
              <a:t> é considerado no cálculo da nota geral da Prefeitura no IGI.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7790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555</Words>
  <Application>Microsoft Office PowerPoint</Application>
  <PresentationFormat>Widescreen</PresentationFormat>
  <Paragraphs>159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Miquelin de Oliveira</dc:creator>
  <cp:lastModifiedBy>Victor Hugo Massami Rios Morizono</cp:lastModifiedBy>
  <cp:revision>34</cp:revision>
  <dcterms:created xsi:type="dcterms:W3CDTF">2025-01-23T13:49:12Z</dcterms:created>
  <dcterms:modified xsi:type="dcterms:W3CDTF">2025-08-20T18:46:00Z</dcterms:modified>
</cp:coreProperties>
</file>