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305" r:id="rId3"/>
    <p:sldId id="282" r:id="rId4"/>
    <p:sldId id="298" r:id="rId5"/>
    <p:sldId id="262" r:id="rId6"/>
    <p:sldId id="307" r:id="rId7"/>
    <p:sldId id="280" r:id="rId8"/>
    <p:sldId id="260" r:id="rId9"/>
    <p:sldId id="264" r:id="rId10"/>
    <p:sldId id="287" r:id="rId11"/>
    <p:sldId id="266" r:id="rId12"/>
    <p:sldId id="261" r:id="rId13"/>
    <p:sldId id="267" r:id="rId14"/>
    <p:sldId id="268" r:id="rId15"/>
    <p:sldId id="271" r:id="rId16"/>
    <p:sldId id="273" r:id="rId17"/>
    <p:sldId id="274" r:id="rId18"/>
    <p:sldId id="275" r:id="rId19"/>
    <p:sldId id="277" r:id="rId20"/>
    <p:sldId id="279" r:id="rId21"/>
    <p:sldId id="283" r:id="rId22"/>
    <p:sldId id="284" r:id="rId23"/>
    <p:sldId id="285" r:id="rId24"/>
    <p:sldId id="288" r:id="rId25"/>
    <p:sldId id="289" r:id="rId26"/>
    <p:sldId id="290" r:id="rId27"/>
    <p:sldId id="292" r:id="rId28"/>
    <p:sldId id="293" r:id="rId29"/>
    <p:sldId id="294" r:id="rId30"/>
    <p:sldId id="295" r:id="rId31"/>
    <p:sldId id="306" r:id="rId32"/>
    <p:sldId id="259" r:id="rId33"/>
    <p:sldId id="281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5378"/>
    <a:srgbClr val="A60C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93" dt="2026-10-22T16:12:23.171"/>
    <p1510:client id="{0491051B-0D12-2684-F930-77637791D538}" v="87" dt="2026-10-22T14:42:06.351"/>
    <p1510:client id="{259B99AB-12A2-1319-441D-EBFF713FF082}" v="3" dt="2026-10-22T15:21:18.046"/>
    <p1510:client id="{815A7D69-F7A1-CFA0-16DD-0B237A2F032D}" v="16" dt="2026-10-22T15:22:27.298"/>
    <p1510:client id="{DEAEEAEF-C38B-2CAD-BF95-60DBD1D5A238}" v="34" dt="2026-10-22T21:17:20.389"/>
    <p1510:client id="{E305569A-271D-3BEA-573B-F917B09285DD}" v="448" dt="2026-10-22T14:41:09.7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Luiza Nunes Oliveira" userId="S::nunesluiza@prefeitura.sp.gov.br::f8001cb6-9def-45ed-91c3-65c343942278" providerId="AD" clId="Web-{00000000-0000-0000-0000-000000000000}"/>
    <pc:docChg chg="modSld">
      <pc:chgData name="Maria Luiza Nunes Oliveira" userId="S::nunesluiza@prefeitura.sp.gov.br::f8001cb6-9def-45ed-91c3-65c343942278" providerId="AD" clId="Web-{00000000-0000-0000-0000-000000000000}" dt="2026-10-22T16:12:23.171" v="20" actId="20577"/>
      <pc:docMkLst>
        <pc:docMk/>
      </pc:docMkLst>
      <pc:sldChg chg="modSp">
        <pc:chgData name="Maria Luiza Nunes Oliveira" userId="S::nunesluiza@prefeitura.sp.gov.br::f8001cb6-9def-45ed-91c3-65c343942278" providerId="AD" clId="Web-{00000000-0000-0000-0000-000000000000}" dt="2026-10-22T16:12:23.171" v="20" actId="20577"/>
        <pc:sldMkLst>
          <pc:docMk/>
          <pc:sldMk cId="3839380894" sldId="261"/>
        </pc:sldMkLst>
        <pc:spChg chg="mod">
          <ac:chgData name="Maria Luiza Nunes Oliveira" userId="S::nunesluiza@prefeitura.sp.gov.br::f8001cb6-9def-45ed-91c3-65c343942278" providerId="AD" clId="Web-{00000000-0000-0000-0000-000000000000}" dt="2026-10-22T16:12:23.171" v="20" actId="20577"/>
          <ac:spMkLst>
            <pc:docMk/>
            <pc:sldMk cId="3839380894" sldId="261"/>
            <ac:spMk id="8" creationId="{00000000-0000-0000-0000-000000000000}"/>
          </ac:spMkLst>
        </pc:spChg>
      </pc:sldChg>
      <pc:sldChg chg="modSp">
        <pc:chgData name="Maria Luiza Nunes Oliveira" userId="S::nunesluiza@prefeitura.sp.gov.br::f8001cb6-9def-45ed-91c3-65c343942278" providerId="AD" clId="Web-{00000000-0000-0000-0000-000000000000}" dt="2026-10-22T16:11:33.637" v="10" actId="20577"/>
        <pc:sldMkLst>
          <pc:docMk/>
          <pc:sldMk cId="3617151504" sldId="271"/>
        </pc:sldMkLst>
        <pc:spChg chg="mod">
          <ac:chgData name="Maria Luiza Nunes Oliveira" userId="S::nunesluiza@prefeitura.sp.gov.br::f8001cb6-9def-45ed-91c3-65c343942278" providerId="AD" clId="Web-{00000000-0000-0000-0000-000000000000}" dt="2026-10-22T16:11:33.637" v="10" actId="20577"/>
          <ac:spMkLst>
            <pc:docMk/>
            <pc:sldMk cId="3617151504" sldId="271"/>
            <ac:spMk id="9" creationId="{00000000-0000-0000-0000-000000000000}"/>
          </ac:spMkLst>
        </pc:spChg>
      </pc:sldChg>
      <pc:sldChg chg="modSp">
        <pc:chgData name="Maria Luiza Nunes Oliveira" userId="S::nunesluiza@prefeitura.sp.gov.br::f8001cb6-9def-45ed-91c3-65c343942278" providerId="AD" clId="Web-{00000000-0000-0000-0000-000000000000}" dt="2026-10-22T16:11:35.793" v="11" actId="20577"/>
        <pc:sldMkLst>
          <pc:docMk/>
          <pc:sldMk cId="1071130315" sldId="273"/>
        </pc:sldMkLst>
        <pc:spChg chg="mod">
          <ac:chgData name="Maria Luiza Nunes Oliveira" userId="S::nunesluiza@prefeitura.sp.gov.br::f8001cb6-9def-45ed-91c3-65c343942278" providerId="AD" clId="Web-{00000000-0000-0000-0000-000000000000}" dt="2026-10-22T16:11:35.793" v="11" actId="20577"/>
          <ac:spMkLst>
            <pc:docMk/>
            <pc:sldMk cId="1071130315" sldId="273"/>
            <ac:spMk id="15" creationId="{00000000-0000-0000-0000-000000000000}"/>
          </ac:spMkLst>
        </pc:spChg>
      </pc:sldChg>
      <pc:sldChg chg="modSp">
        <pc:chgData name="Maria Luiza Nunes Oliveira" userId="S::nunesluiza@prefeitura.sp.gov.br::f8001cb6-9def-45ed-91c3-65c343942278" providerId="AD" clId="Web-{00000000-0000-0000-0000-000000000000}" dt="2026-10-22T16:11:38.059" v="12" actId="20577"/>
        <pc:sldMkLst>
          <pc:docMk/>
          <pc:sldMk cId="3924869987" sldId="274"/>
        </pc:sldMkLst>
        <pc:spChg chg="mod">
          <ac:chgData name="Maria Luiza Nunes Oliveira" userId="S::nunesluiza@prefeitura.sp.gov.br::f8001cb6-9def-45ed-91c3-65c343942278" providerId="AD" clId="Web-{00000000-0000-0000-0000-000000000000}" dt="2026-10-22T16:11:38.059" v="12" actId="20577"/>
          <ac:spMkLst>
            <pc:docMk/>
            <pc:sldMk cId="3924869987" sldId="274"/>
            <ac:spMk id="9" creationId="{00000000-0000-0000-0000-000000000000}"/>
          </ac:spMkLst>
        </pc:spChg>
      </pc:sldChg>
      <pc:sldChg chg="modSp">
        <pc:chgData name="Maria Luiza Nunes Oliveira" userId="S::nunesluiza@prefeitura.sp.gov.br::f8001cb6-9def-45ed-91c3-65c343942278" providerId="AD" clId="Web-{00000000-0000-0000-0000-000000000000}" dt="2026-10-22T16:11:49.075" v="13" actId="20577"/>
        <pc:sldMkLst>
          <pc:docMk/>
          <pc:sldMk cId="585278962" sldId="289"/>
        </pc:sldMkLst>
        <pc:spChg chg="mod">
          <ac:chgData name="Maria Luiza Nunes Oliveira" userId="S::nunesluiza@prefeitura.sp.gov.br::f8001cb6-9def-45ed-91c3-65c343942278" providerId="AD" clId="Web-{00000000-0000-0000-0000-000000000000}" dt="2026-10-22T16:11:49.075" v="13" actId="20577"/>
          <ac:spMkLst>
            <pc:docMk/>
            <pc:sldMk cId="585278962" sldId="289"/>
            <ac:spMk id="15" creationId="{00000000-0000-0000-0000-000000000000}"/>
          </ac:spMkLst>
        </pc:spChg>
      </pc:sldChg>
      <pc:sldChg chg="modSp">
        <pc:chgData name="Maria Luiza Nunes Oliveira" userId="S::nunesluiza@prefeitura.sp.gov.br::f8001cb6-9def-45ed-91c3-65c343942278" providerId="AD" clId="Web-{00000000-0000-0000-0000-000000000000}" dt="2026-10-22T16:11:54.982" v="15" actId="20577"/>
        <pc:sldMkLst>
          <pc:docMk/>
          <pc:sldMk cId="1910511482" sldId="290"/>
        </pc:sldMkLst>
        <pc:spChg chg="mod">
          <ac:chgData name="Maria Luiza Nunes Oliveira" userId="S::nunesluiza@prefeitura.sp.gov.br::f8001cb6-9def-45ed-91c3-65c343942278" providerId="AD" clId="Web-{00000000-0000-0000-0000-000000000000}" dt="2026-10-22T16:11:54.982" v="15" actId="20577"/>
          <ac:spMkLst>
            <pc:docMk/>
            <pc:sldMk cId="1910511482" sldId="290"/>
            <ac:spMk id="15" creationId="{00000000-0000-0000-0000-000000000000}"/>
          </ac:spMkLst>
        </pc:spChg>
      </pc:sldChg>
      <pc:sldChg chg="modSp">
        <pc:chgData name="Maria Luiza Nunes Oliveira" userId="S::nunesluiza@prefeitura.sp.gov.br::f8001cb6-9def-45ed-91c3-65c343942278" providerId="AD" clId="Web-{00000000-0000-0000-0000-000000000000}" dt="2026-10-22T16:11:57.232" v="16" actId="20577"/>
        <pc:sldMkLst>
          <pc:docMk/>
          <pc:sldMk cId="3694871934" sldId="292"/>
        </pc:sldMkLst>
        <pc:spChg chg="mod">
          <ac:chgData name="Maria Luiza Nunes Oliveira" userId="S::nunesluiza@prefeitura.sp.gov.br::f8001cb6-9def-45ed-91c3-65c343942278" providerId="AD" clId="Web-{00000000-0000-0000-0000-000000000000}" dt="2026-10-22T16:11:57.232" v="16" actId="20577"/>
          <ac:spMkLst>
            <pc:docMk/>
            <pc:sldMk cId="3694871934" sldId="292"/>
            <ac:spMk id="15" creationId="{00000000-0000-0000-0000-000000000000}"/>
          </ac:spMkLst>
        </pc:spChg>
      </pc:sldChg>
      <pc:sldChg chg="modSp">
        <pc:chgData name="Maria Luiza Nunes Oliveira" userId="S::nunesluiza@prefeitura.sp.gov.br::f8001cb6-9def-45ed-91c3-65c343942278" providerId="AD" clId="Web-{00000000-0000-0000-0000-000000000000}" dt="2026-10-22T16:11:59.670" v="17" actId="20577"/>
        <pc:sldMkLst>
          <pc:docMk/>
          <pc:sldMk cId="1539154301" sldId="293"/>
        </pc:sldMkLst>
        <pc:spChg chg="mod">
          <ac:chgData name="Maria Luiza Nunes Oliveira" userId="S::nunesluiza@prefeitura.sp.gov.br::f8001cb6-9def-45ed-91c3-65c343942278" providerId="AD" clId="Web-{00000000-0000-0000-0000-000000000000}" dt="2026-10-22T16:11:59.670" v="17" actId="20577"/>
          <ac:spMkLst>
            <pc:docMk/>
            <pc:sldMk cId="1539154301" sldId="293"/>
            <ac:spMk id="15" creationId="{00000000-0000-0000-0000-000000000000}"/>
          </ac:spMkLst>
        </pc:spChg>
      </pc:sldChg>
    </pc:docChg>
  </pc:docChgLst>
  <pc:docChgLst>
    <pc:chgData name="Maria Luiza Nunes Oliveira" userId="S::nunesluiza@prefeitura.sp.gov.br::f8001cb6-9def-45ed-91c3-65c343942278" providerId="AD" clId="Web-{DEAEEAEF-C38B-2CAD-BF95-60DBD1D5A238}"/>
    <pc:docChg chg="modSld">
      <pc:chgData name="Maria Luiza Nunes Oliveira" userId="S::nunesluiza@prefeitura.sp.gov.br::f8001cb6-9def-45ed-91c3-65c343942278" providerId="AD" clId="Web-{DEAEEAEF-C38B-2CAD-BF95-60DBD1D5A238}" dt="2026-10-22T21:17:19.154" v="16" actId="20577"/>
      <pc:docMkLst>
        <pc:docMk/>
      </pc:docMkLst>
      <pc:sldChg chg="modSp">
        <pc:chgData name="Maria Luiza Nunes Oliveira" userId="S::nunesluiza@prefeitura.sp.gov.br::f8001cb6-9def-45ed-91c3-65c343942278" providerId="AD" clId="Web-{DEAEEAEF-C38B-2CAD-BF95-60DBD1D5A238}" dt="2026-10-22T21:17:19.154" v="16" actId="20577"/>
        <pc:sldMkLst>
          <pc:docMk/>
          <pc:sldMk cId="2078412182" sldId="295"/>
        </pc:sldMkLst>
        <pc:spChg chg="mod">
          <ac:chgData name="Maria Luiza Nunes Oliveira" userId="S::nunesluiza@prefeitura.sp.gov.br::f8001cb6-9def-45ed-91c3-65c343942278" providerId="AD" clId="Web-{DEAEEAEF-C38B-2CAD-BF95-60DBD1D5A238}" dt="2026-10-22T21:17:19.154" v="16" actId="20577"/>
          <ac:spMkLst>
            <pc:docMk/>
            <pc:sldMk cId="2078412182" sldId="295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2713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39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219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152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5933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949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74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71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8089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562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351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72F02-1284-4D85-8B55-CEE652E8D068}" type="datetimeFigureOut">
              <a:rPr lang="pt-BR" smtClean="0"/>
              <a:t>22/10/2026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4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atualizar@prefeitura.sp.gov.b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p156.prefeitura.sp.gov.br/portal/servico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mailto:cartadeservicos@prefeitura.sp.gov.br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alto.gov.br/ccivil_03/_ato2015-2018/2017/lei/l13460.ht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egislacao.prefeitura.sp.gov.br/leis/portaria-conjunta-controladoria-geral-do-municipio-cgm-secretaria-especial-de-comunicacao-secom-secretaria-de-governo-municipal-sgm-1-de-7-de-junho-de-2024" TargetMode="External"/><Relationship Id="rId4" Type="http://schemas.openxmlformats.org/officeDocument/2006/relationships/hyperlink" Target="https://legislacao.prefeitura.sp.gov.br/leis/decreto-58426-de-18-de-setembro-de-2018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codusp@prefeitura.sp.gov.br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D99AB6-A0C1-1D2E-C6FB-AE7C89DF2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0C1A3C1-5ED5-6F86-D22B-1739A0677D79}"/>
              </a:ext>
            </a:extLst>
          </p:cNvPr>
          <p:cNvSpPr txBox="1"/>
          <p:nvPr/>
        </p:nvSpPr>
        <p:spPr>
          <a:xfrm>
            <a:off x="442725" y="2454613"/>
            <a:ext cx="57062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>
                <a:solidFill>
                  <a:schemeClr val="bg1"/>
                </a:solidFill>
                <a:latin typeface="Futura Hv BT" panose="020B0702020204020204" pitchFamily="34" charset="0"/>
              </a:rPr>
              <a:t>INDICADOR DE TRANSPARÊNCIA ATIVA </a:t>
            </a:r>
          </a:p>
          <a:p>
            <a:pPr algn="ctr"/>
            <a:r>
              <a:rPr lang="pt-BR" sz="3000" b="1">
                <a:solidFill>
                  <a:schemeClr val="bg1"/>
                </a:solidFill>
                <a:latin typeface="Futura Hv BT" panose="020B0702020204020204" pitchFamily="34" charset="0"/>
              </a:rPr>
              <a:t>​</a:t>
            </a:r>
          </a:p>
          <a:p>
            <a:pPr algn="ctr"/>
            <a:r>
              <a:rPr lang="pt-BR" sz="3000" b="1">
                <a:solidFill>
                  <a:schemeClr val="bg1"/>
                </a:solidFill>
                <a:latin typeface="Futura Hv BT" panose="020B0702020204020204" pitchFamily="34" charset="0"/>
              </a:rPr>
              <a:t>Botão "Quadro de Serviços"​</a:t>
            </a:r>
          </a:p>
        </p:txBody>
      </p:sp>
      <p:pic>
        <p:nvPicPr>
          <p:cNvPr id="3" name="Imagem 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5F76B5C-CDF1-9041-81A9-853615F12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7184" y="3433270"/>
            <a:ext cx="3105150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549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1830-5319-7851-1045-07C5BD803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D906887-9CD3-D858-657D-9F8B472EA5E8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Sobre o Botão “Quadro de Serviços”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BB09801-957F-79C2-D25F-EB7E17E8B39E}"/>
              </a:ext>
            </a:extLst>
          </p:cNvPr>
          <p:cNvSpPr/>
          <p:nvPr/>
        </p:nvSpPr>
        <p:spPr>
          <a:xfrm>
            <a:off x="469900" y="1495256"/>
            <a:ext cx="5765800" cy="14773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t"/>
            <a:r>
              <a:rPr lang="pt-BR" b="1">
                <a:solidFill>
                  <a:srgbClr val="3E5378"/>
                </a:solidFill>
              </a:rPr>
              <a:t>O </a:t>
            </a:r>
            <a:r>
              <a:rPr lang="pt-BR" b="1">
                <a:solidFill>
                  <a:schemeClr val="accent2"/>
                </a:solidFill>
              </a:rPr>
              <a:t>Botão “Quadro de Serviços</a:t>
            </a:r>
            <a:r>
              <a:rPr lang="pt-BR">
                <a:solidFill>
                  <a:schemeClr val="accent2"/>
                </a:solidFill>
              </a:rPr>
              <a:t>” </a:t>
            </a:r>
            <a:r>
              <a:rPr lang="pt-BR"/>
              <a:t>é uma seção disponibilizada nos portais dos órgãos e entidades municipais que reúne e organiza informações sobre os serviços públicos oferecidos ao cidadão, com acesso à Carta de Serviços ao Cidadão e aos equipamentos públicos da unidade.</a:t>
            </a:r>
          </a:p>
        </p:txBody>
      </p:sp>
      <p:pic>
        <p:nvPicPr>
          <p:cNvPr id="4" name="Imagem 3" descr="Ícone&#10;&#10;O conteúdo gerado por IA pode estar incorreto.">
            <a:extLst>
              <a:ext uri="{FF2B5EF4-FFF2-40B4-BE49-F238E27FC236}">
                <a16:creationId xmlns:a16="http://schemas.microsoft.com/office/drawing/2014/main" id="{1D09C1F9-6857-DCBB-CFEA-B9B1AACDAC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411" y="1490362"/>
            <a:ext cx="1900156" cy="1455946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1299BA4-3230-EFE9-F475-4281529D0412}"/>
              </a:ext>
            </a:extLst>
          </p:cNvPr>
          <p:cNvSpPr/>
          <p:nvPr/>
        </p:nvSpPr>
        <p:spPr>
          <a:xfrm>
            <a:off x="3759411" y="3737372"/>
            <a:ext cx="6096000" cy="1477328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fontAlgn="t"/>
            <a:r>
              <a:rPr lang="pt-BR">
                <a:latin typeface="Segoe UI"/>
                <a:cs typeface="Segoe UI"/>
              </a:rPr>
              <a:t>Seu </a:t>
            </a:r>
            <a:r>
              <a:rPr lang="pt-BR" b="1">
                <a:solidFill>
                  <a:schemeClr val="accent2"/>
                </a:solidFill>
                <a:latin typeface="Segoe UI"/>
                <a:cs typeface="Segoe UI"/>
              </a:rPr>
              <a:t>objetivo</a:t>
            </a:r>
            <a:r>
              <a:rPr lang="pt-BR">
                <a:solidFill>
                  <a:schemeClr val="accent2"/>
                </a:solidFill>
                <a:latin typeface="Segoe UI"/>
                <a:cs typeface="Segoe UI"/>
              </a:rPr>
              <a:t> </a:t>
            </a:r>
            <a:r>
              <a:rPr lang="pt-BR">
                <a:latin typeface="Segoe UI"/>
                <a:cs typeface="Segoe UI"/>
              </a:rPr>
              <a:t>é promover a </a:t>
            </a:r>
            <a:r>
              <a:rPr lang="pt-BR" b="1">
                <a:solidFill>
                  <a:schemeClr val="accent2"/>
                </a:solidFill>
                <a:latin typeface="Segoe UI"/>
                <a:cs typeface="Segoe UI"/>
              </a:rPr>
              <a:t>transparência ativa</a:t>
            </a:r>
            <a:r>
              <a:rPr lang="pt-BR" b="1">
                <a:solidFill>
                  <a:srgbClr val="3E5378"/>
                </a:solidFill>
                <a:latin typeface="Segoe UI"/>
                <a:cs typeface="Segoe UI"/>
              </a:rPr>
              <a:t> </a:t>
            </a:r>
            <a:r>
              <a:rPr lang="pt-BR">
                <a:latin typeface="Segoe UI"/>
                <a:cs typeface="Segoe UI"/>
              </a:rPr>
              <a:t>e facilitar o acesso do cidadão às informações sobre os serviços públicos oferecidos pelos órgãos e entidades municipais, permitindo a consulta dos serviços disponíveis e de suas respectivas Cartas de Serviços.</a:t>
            </a:r>
          </a:p>
        </p:txBody>
      </p:sp>
      <p:pic>
        <p:nvPicPr>
          <p:cNvPr id="9" name="Imagem 8" descr="Ícone&#10;&#10;O conteúdo gerado por IA pode estar incorreto.">
            <a:extLst>
              <a:ext uri="{FF2B5EF4-FFF2-40B4-BE49-F238E27FC236}">
                <a16:creationId xmlns:a16="http://schemas.microsoft.com/office/drawing/2014/main" id="{76E65B97-996F-0EA9-DE7A-C684E822D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171" y="3558234"/>
            <a:ext cx="1835604" cy="183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6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ector reto 10"/>
          <p:cNvCxnSpPr/>
          <p:nvPr/>
        </p:nvCxnSpPr>
        <p:spPr>
          <a:xfrm>
            <a:off x="907143" y="4851400"/>
            <a:ext cx="8890000" cy="12699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V="1">
            <a:off x="2167279" y="4238625"/>
            <a:ext cx="0" cy="62547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4308733" y="4225925"/>
            <a:ext cx="0" cy="62547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1517480" y="1995863"/>
            <a:ext cx="1299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>
                <a:solidFill>
                  <a:srgbClr val="3E5378"/>
                </a:solidFill>
              </a:rPr>
              <a:t>Escolha do ponto focal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411" y="3110794"/>
            <a:ext cx="1024644" cy="1024644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3619550" y="2166593"/>
            <a:ext cx="1378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>
                <a:solidFill>
                  <a:srgbClr val="3E5378"/>
                </a:solidFill>
              </a:rPr>
              <a:t>Capacitação</a:t>
            </a:r>
          </a:p>
        </p:txBody>
      </p:sp>
      <p:cxnSp>
        <p:nvCxnSpPr>
          <p:cNvPr id="19" name="Conector reto 18"/>
          <p:cNvCxnSpPr/>
          <p:nvPr/>
        </p:nvCxnSpPr>
        <p:spPr>
          <a:xfrm flipV="1">
            <a:off x="6504502" y="4225924"/>
            <a:ext cx="0" cy="62547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5815319" y="1857364"/>
            <a:ext cx="1378365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b="1">
                <a:solidFill>
                  <a:srgbClr val="3E5378"/>
                </a:solidFill>
              </a:rPr>
              <a:t>Busca de informações internas</a:t>
            </a:r>
          </a:p>
        </p:txBody>
      </p:sp>
      <p:cxnSp>
        <p:nvCxnSpPr>
          <p:cNvPr id="21" name="Conector reto 20"/>
          <p:cNvCxnSpPr/>
          <p:nvPr/>
        </p:nvCxnSpPr>
        <p:spPr>
          <a:xfrm flipV="1">
            <a:off x="8584542" y="4238624"/>
            <a:ext cx="0" cy="62547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m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229" y="3075061"/>
            <a:ext cx="1034902" cy="1034902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7796719" y="1763038"/>
            <a:ext cx="1489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>
                <a:solidFill>
                  <a:srgbClr val="3E5378"/>
                </a:solidFill>
              </a:rPr>
              <a:t>Construção / Atualização do Quadro de Serviços</a:t>
            </a:r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282" y="3041003"/>
            <a:ext cx="1029991" cy="1029991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8" t="9686" r="25872" b="4997"/>
          <a:stretch/>
        </p:blipFill>
        <p:spPr>
          <a:xfrm>
            <a:off x="5945702" y="2923343"/>
            <a:ext cx="1117600" cy="1186620"/>
          </a:xfrm>
          <a:prstGeom prst="rect">
            <a:avLst/>
          </a:prstGeom>
        </p:spPr>
      </p:pic>
      <p:sp>
        <p:nvSpPr>
          <p:cNvPr id="32" name="CaixaDeTexto 31"/>
          <p:cNvSpPr txBox="1"/>
          <p:nvPr/>
        </p:nvSpPr>
        <p:spPr>
          <a:xfrm>
            <a:off x="353022" y="274746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>
                <a:solidFill>
                  <a:schemeClr val="tx2"/>
                </a:solidFill>
              </a:rPr>
              <a:t>Etapas para Construção do Quadro de Serviços</a:t>
            </a:r>
          </a:p>
        </p:txBody>
      </p:sp>
    </p:spTree>
    <p:extLst>
      <p:ext uri="{BB962C8B-B14F-4D97-AF65-F5344CB8AC3E}">
        <p14:creationId xmlns:p14="http://schemas.microsoft.com/office/powerpoint/2010/main" val="1340893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6EA99D-81B0-E46E-DE62-F60463FEF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2388537-85D4-B63B-2DE7-2FF0642833D0}"/>
              </a:ext>
            </a:extLst>
          </p:cNvPr>
          <p:cNvSpPr txBox="1"/>
          <p:nvPr/>
        </p:nvSpPr>
        <p:spPr>
          <a:xfrm>
            <a:off x="348916" y="240633"/>
            <a:ext cx="96493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>
                <a:solidFill>
                  <a:schemeClr val="tx2"/>
                </a:solidFill>
              </a:rPr>
              <a:t>Orientações para criação ou atualização do Botão “Quadro de Serviços”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316B412-ECC7-7340-928B-AE6269FD1DC0}"/>
              </a:ext>
            </a:extLst>
          </p:cNvPr>
          <p:cNvSpPr txBox="1"/>
          <p:nvPr/>
        </p:nvSpPr>
        <p:spPr>
          <a:xfrm>
            <a:off x="505326" y="1275347"/>
            <a:ext cx="465622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Todos os sites institucionais dos órgãos da Administração Pública Municipal possuem o padrão de publicação dos Botões “Acesso à Informação”, “Participação Social” e “Quadro de Serviços”. ​</a:t>
            </a:r>
          </a:p>
          <a:p>
            <a:endParaRPr lang="pt-BR"/>
          </a:p>
          <a:p>
            <a:r>
              <a:rPr lang="pt-BR"/>
              <a:t>Como regra, a criação ou a alteração de qualquer um deles deve ser habilitada pela </a:t>
            </a:r>
            <a:r>
              <a:rPr lang="pt-BR" b="1"/>
              <a:t>Secretaria Executiva de Comunicação (SECOM): </a:t>
            </a:r>
            <a:r>
              <a:rPr lang="pt-BR">
                <a:hlinkClick r:id="rId3"/>
              </a:rPr>
              <a:t>atualizar@prefeitura.sp.gov.br</a:t>
            </a:r>
            <a:r>
              <a:rPr lang="pt-BR"/>
              <a:t>.</a:t>
            </a:r>
          </a:p>
          <a:p>
            <a:endParaRPr lang="pt-BR"/>
          </a:p>
          <a:p>
            <a:r>
              <a:rPr lang="pt-BR"/>
              <a:t>Depois de habilitado, o Botão "Quadro de Serviços" deverá estar localizado </a:t>
            </a:r>
            <a:r>
              <a:rPr lang="pt-BR" b="1"/>
              <a:t>no menu principal da página inicial do site</a:t>
            </a:r>
            <a:r>
              <a:rPr lang="pt-BR"/>
              <a:t> do órgão ou entidade, devendo sempre ocupar </a:t>
            </a:r>
            <a:r>
              <a:rPr lang="pt-BR" b="1"/>
              <a:t>a terceira posição </a:t>
            </a:r>
            <a:r>
              <a:rPr lang="pt-BR"/>
              <a:t>na ordem dos botões.</a:t>
            </a:r>
          </a:p>
          <a:p>
            <a:endParaRPr lang="pt-BR"/>
          </a:p>
          <a:p>
            <a:endParaRPr lang="pt-BR"/>
          </a:p>
          <a:p>
            <a:endParaRPr lang="pt-BR"/>
          </a:p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F889CB0-19AD-46B5-C050-AC7C666456FC}"/>
              </a:ext>
            </a:extLst>
          </p:cNvPr>
          <p:cNvSpPr/>
          <p:nvPr/>
        </p:nvSpPr>
        <p:spPr>
          <a:xfrm>
            <a:off x="5594684" y="1275347"/>
            <a:ext cx="4403558" cy="4572000"/>
          </a:xfrm>
          <a:prstGeom prst="rect">
            <a:avLst/>
          </a:prstGeom>
          <a:solidFill>
            <a:srgbClr val="3E53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AB2D4C-3E76-D3C2-865A-D86450DA4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387" y="1782686"/>
            <a:ext cx="4229704" cy="3461960"/>
          </a:xfrm>
          <a:prstGeom prst="rect">
            <a:avLst/>
          </a:prstGeom>
        </p:spPr>
      </p:pic>
      <p:sp>
        <p:nvSpPr>
          <p:cNvPr id="8" name="Seta: para a Esquerda 6">
            <a:extLst>
              <a:ext uri="{FF2B5EF4-FFF2-40B4-BE49-F238E27FC236}">
                <a16:creationId xmlns:a16="http://schemas.microsoft.com/office/drawing/2014/main" id="{4EF6BFEC-D011-F79E-073E-D467EAE7AB32}"/>
              </a:ext>
            </a:extLst>
          </p:cNvPr>
          <p:cNvSpPr/>
          <p:nvPr/>
        </p:nvSpPr>
        <p:spPr>
          <a:xfrm>
            <a:off x="7254552" y="3909597"/>
            <a:ext cx="551789" cy="270259"/>
          </a:xfrm>
          <a:prstGeom prst="lef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23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05324" y="1275347"/>
            <a:ext cx="9625263" cy="4572000"/>
          </a:xfrm>
          <a:prstGeom prst="rect">
            <a:avLst/>
          </a:prstGeom>
          <a:solidFill>
            <a:srgbClr val="3E53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/>
          <a:srcRect r="3837"/>
          <a:stretch/>
        </p:blipFill>
        <p:spPr>
          <a:xfrm>
            <a:off x="655744" y="1482551"/>
            <a:ext cx="9321973" cy="4157592"/>
          </a:xfrm>
          <a:prstGeom prst="rect">
            <a:avLst/>
          </a:prstGeom>
        </p:spPr>
      </p:pic>
      <p:sp>
        <p:nvSpPr>
          <p:cNvPr id="10" name="Seta para a Direita 9"/>
          <p:cNvSpPr/>
          <p:nvPr/>
        </p:nvSpPr>
        <p:spPr>
          <a:xfrm rot="5400000">
            <a:off x="4590631" y="2337805"/>
            <a:ext cx="726141" cy="52443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Confira outros padrões adequados:</a:t>
            </a:r>
          </a:p>
        </p:txBody>
      </p:sp>
    </p:spTree>
    <p:extLst>
      <p:ext uri="{BB962C8B-B14F-4D97-AF65-F5344CB8AC3E}">
        <p14:creationId xmlns:p14="http://schemas.microsoft.com/office/powerpoint/2010/main" val="612250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0FD948-3173-59B5-9E3F-4CAECA50B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:a16="http://schemas.microsoft.com/office/drawing/2014/main" id="{3ADC2BB1-1B19-51DE-85F1-CD5C643D3EE9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Data de atualização das Páginas</a:t>
            </a:r>
            <a:endParaRPr lang="pt-BR">
              <a:solidFill>
                <a:schemeClr val="tx2"/>
              </a:solidFill>
            </a:endParaRPr>
          </a:p>
        </p:txBody>
      </p:sp>
      <p:pic>
        <p:nvPicPr>
          <p:cNvPr id="2" name="Imagem 1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305A0B6A-D57A-636F-FE49-C2912900D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06" y="2285226"/>
            <a:ext cx="5848350" cy="1247775"/>
          </a:xfrm>
          <a:prstGeom prst="rect">
            <a:avLst/>
          </a:prstGeom>
          <a:ln w="28575">
            <a:solidFill>
              <a:srgbClr val="3E5378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CF0A43B-D631-A565-B8D3-E35EF70BE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06" y="4007018"/>
            <a:ext cx="4762500" cy="2133600"/>
          </a:xfrm>
          <a:prstGeom prst="rect">
            <a:avLst/>
          </a:prstGeom>
          <a:ln w="28575">
            <a:solidFill>
              <a:srgbClr val="3E5378"/>
            </a:solidFill>
          </a:ln>
        </p:spPr>
      </p:pic>
      <p:sp>
        <p:nvSpPr>
          <p:cNvPr id="5" name="Seta: para a Esquerda 4">
            <a:extLst>
              <a:ext uri="{FF2B5EF4-FFF2-40B4-BE49-F238E27FC236}">
                <a16:creationId xmlns:a16="http://schemas.microsoft.com/office/drawing/2014/main" id="{5FA5C2AE-8006-3A5F-A9E0-648F9C4DC22E}"/>
              </a:ext>
            </a:extLst>
          </p:cNvPr>
          <p:cNvSpPr/>
          <p:nvPr/>
        </p:nvSpPr>
        <p:spPr>
          <a:xfrm>
            <a:off x="6811409" y="3063558"/>
            <a:ext cx="2607979" cy="354925"/>
          </a:xfrm>
          <a:prstGeom prst="lef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7287F41-677A-3271-6384-A35B668DFD1C}"/>
              </a:ext>
            </a:extLst>
          </p:cNvPr>
          <p:cNvSpPr txBox="1"/>
          <p:nvPr/>
        </p:nvSpPr>
        <p:spPr>
          <a:xfrm>
            <a:off x="6762718" y="2348599"/>
            <a:ext cx="2711808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000"/>
              <a:t>Página inicial do Botão "Quadro de Serviços"</a:t>
            </a:r>
            <a:endParaRPr lang="pt-BR" sz="2000">
              <a:ea typeface="Calibri"/>
              <a:cs typeface="Calibri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4044781-DECD-EEB8-FB6C-FA6B6DB148C8}"/>
              </a:ext>
            </a:extLst>
          </p:cNvPr>
          <p:cNvSpPr txBox="1"/>
          <p:nvPr/>
        </p:nvSpPr>
        <p:spPr>
          <a:xfrm>
            <a:off x="421822" y="1088571"/>
            <a:ext cx="962024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0" i="0">
                <a:solidFill>
                  <a:srgbClr val="000000"/>
                </a:solidFill>
                <a:latin typeface="Arial"/>
              </a:rPr>
              <a:t>Será considerada a presença e a atualização da data na página principal e nas respectivas subpáginas, desde que realizadas </a:t>
            </a:r>
            <a:r>
              <a:rPr lang="pt-BR" b="1" i="0">
                <a:solidFill>
                  <a:srgbClr val="000000"/>
                </a:solidFill>
                <a:latin typeface="Arial"/>
              </a:rPr>
              <a:t>a partir do primeiro dia do mês anterior ao mês em que ocorrer a avaliação</a:t>
            </a:r>
            <a:r>
              <a:rPr lang="pt-BR" b="0" i="0">
                <a:solidFill>
                  <a:srgbClr val="000000"/>
                </a:solidFill>
                <a:latin typeface="Arial"/>
              </a:rPr>
              <a:t>.</a:t>
            </a:r>
            <a:r>
              <a:rPr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 </a:t>
            </a:r>
            <a:endParaRPr lang="pt-BR">
              <a:ea typeface="Calibri"/>
              <a:cs typeface="Calibri"/>
            </a:endParaRPr>
          </a:p>
          <a:p>
            <a:pPr algn="ctr"/>
            <a:endParaRPr lang="pt-BR"/>
          </a:p>
        </p:txBody>
      </p:sp>
      <p:sp>
        <p:nvSpPr>
          <p:cNvPr id="11" name="Seta: para a Esquerda 10">
            <a:extLst>
              <a:ext uri="{FF2B5EF4-FFF2-40B4-BE49-F238E27FC236}">
                <a16:creationId xmlns:a16="http://schemas.microsoft.com/office/drawing/2014/main" id="{25E60F85-20EC-A6AD-44C9-C5AD392FC388}"/>
              </a:ext>
            </a:extLst>
          </p:cNvPr>
          <p:cNvSpPr/>
          <p:nvPr/>
        </p:nvSpPr>
        <p:spPr>
          <a:xfrm rot="10800000">
            <a:off x="1735944" y="5213486"/>
            <a:ext cx="2607979" cy="354925"/>
          </a:xfrm>
          <a:prstGeom prst="lef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CE47BF1-0FD6-CDBC-0B73-A3AD17EDB6B6}"/>
              </a:ext>
            </a:extLst>
          </p:cNvPr>
          <p:cNvSpPr txBox="1"/>
          <p:nvPr/>
        </p:nvSpPr>
        <p:spPr>
          <a:xfrm>
            <a:off x="1687253" y="4498527"/>
            <a:ext cx="2711808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000"/>
              <a:t>Subpágina do Botão "Quadro de Serviços"</a:t>
            </a:r>
            <a:endParaRPr lang="pt-BR" sz="2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9470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Página "Quadro de Serviços"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78041" y="1275347"/>
            <a:ext cx="9193273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/>
              <a:t>Ao acessar o Botão “Quadro de Serviços”, a(o) cidadã(o) terá acesso à página “Quadro de Serviços”, a qual deverá adotar, como estrutura padrão, uma segmentação em </a:t>
            </a:r>
            <a:r>
              <a:rPr lang="pt-BR" b="1"/>
              <a:t>3 (três) </a:t>
            </a:r>
            <a:r>
              <a:rPr lang="pt-BR"/>
              <a:t>seções de conteúdo, sendo elas: </a:t>
            </a:r>
          </a:p>
          <a:p>
            <a:pPr>
              <a:lnSpc>
                <a:spcPct val="150000"/>
              </a:lnSpc>
            </a:pPr>
            <a:endParaRPr lang="pt-BR" sz="1200"/>
          </a:p>
          <a:p>
            <a:pPr>
              <a:lnSpc>
                <a:spcPct val="150000"/>
              </a:lnSpc>
            </a:pPr>
            <a:r>
              <a:rPr lang="pt-BR" sz="2000" b="1">
                <a:solidFill>
                  <a:srgbClr val="3E5378"/>
                </a:solidFill>
              </a:rPr>
              <a:t>1. Apresentação;</a:t>
            </a:r>
          </a:p>
          <a:p>
            <a:pPr>
              <a:lnSpc>
                <a:spcPct val="150000"/>
              </a:lnSpc>
            </a:pPr>
            <a:r>
              <a:rPr lang="pt-BR" sz="2000"/>
              <a:t>Contendo informações gerais sobre a Carta de Serviços ao Cidadão;</a:t>
            </a:r>
          </a:p>
          <a:p>
            <a:pPr>
              <a:lnSpc>
                <a:spcPct val="150000"/>
              </a:lnSpc>
            </a:pPr>
            <a:endParaRPr lang="pt-BR" sz="900" b="1">
              <a:solidFill>
                <a:srgbClr val="3E5378"/>
              </a:solidFill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pt-BR" sz="2000" b="1">
                <a:solidFill>
                  <a:srgbClr val="3E5378"/>
                </a:solidFill>
              </a:rPr>
              <a:t>2. Lista de Serviços </a:t>
            </a:r>
          </a:p>
          <a:p>
            <a:pPr>
              <a:lnSpc>
                <a:spcPct val="150000"/>
              </a:lnSpc>
            </a:pPr>
            <a:r>
              <a:rPr lang="pt-BR" sz="2000"/>
              <a:t>Contemplando todos os serviços ofertados pelo respectivo órgão ou entidade;</a:t>
            </a:r>
          </a:p>
          <a:p>
            <a:endParaRPr lang="pt-BR" sz="1200" b="1">
              <a:solidFill>
                <a:srgbClr val="3E5378"/>
              </a:solidFill>
            </a:endParaRPr>
          </a:p>
          <a:p>
            <a:pPr>
              <a:lnSpc>
                <a:spcPct val="150000"/>
              </a:lnSpc>
            </a:pPr>
            <a:r>
              <a:rPr lang="pt-BR" sz="2000" b="1">
                <a:solidFill>
                  <a:srgbClr val="3E5378"/>
                </a:solidFill>
              </a:rPr>
              <a:t>3. Lista de Equipamentos</a:t>
            </a:r>
          </a:p>
          <a:p>
            <a:pPr>
              <a:lnSpc>
                <a:spcPct val="150000"/>
              </a:lnSpc>
            </a:pPr>
            <a:r>
              <a:rPr lang="pt-BR" sz="2000"/>
              <a:t>Indicando os equipamentos públicos geridos pelo órgão ou pela entidade para prestação de serviços públicos.</a:t>
            </a:r>
            <a:endParaRPr lang="pt-BR" sz="2000" b="1">
              <a:solidFill>
                <a:srgbClr val="3E53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459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Apresentação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736591" y="1986547"/>
            <a:ext cx="3506025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/>
              <a:t>A seção de apresentação da página “Quadro de Serviços” deverá reproduzir integralmente o texto padrão disponível no Manual do Botão. </a:t>
            </a:r>
          </a:p>
          <a:p>
            <a:endParaRPr lang="pt-BR"/>
          </a:p>
          <a:p>
            <a:r>
              <a:rPr lang="pt-BR"/>
              <a:t>Deve-se respeitar a </a:t>
            </a:r>
            <a:r>
              <a:rPr lang="pt-BR" b="1"/>
              <a:t>formatação </a:t>
            </a:r>
            <a:r>
              <a:rPr lang="pt-BR"/>
              <a:t>apresentada, manter os </a:t>
            </a:r>
            <a:r>
              <a:rPr lang="pt-BR" b="1"/>
              <a:t>links </a:t>
            </a:r>
            <a:r>
              <a:rPr lang="pt-BR"/>
              <a:t>de acesso à legislação e aos portais e garantir a </a:t>
            </a:r>
            <a:r>
              <a:rPr lang="pt-BR" b="1"/>
              <a:t>integridade </a:t>
            </a:r>
            <a:r>
              <a:rPr lang="pt-BR"/>
              <a:t>das informações.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5325" y="1275347"/>
            <a:ext cx="6069645" cy="4572000"/>
          </a:xfrm>
          <a:prstGeom prst="rect">
            <a:avLst/>
          </a:prstGeom>
          <a:solidFill>
            <a:srgbClr val="3E53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684420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66" y="1522199"/>
            <a:ext cx="5671710" cy="407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845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6493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Lista de Serviços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05326" y="1275347"/>
            <a:ext cx="10669493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Após a seção de Apresentação, deverá ser apresentada a seção referente à </a:t>
            </a:r>
            <a:r>
              <a:rPr lang="pt-BR" b="1"/>
              <a:t>lista completa e atualizada dos serviços públicos ofertados pelo órgão ou entidade</a:t>
            </a:r>
            <a:r>
              <a:rPr lang="pt-BR"/>
              <a:t>, </a:t>
            </a:r>
            <a:r>
              <a:rPr lang="pt-BR" u="sng"/>
              <a:t>inclusive aqueles que não podem ser solicitados por meio do Portal SP156.</a:t>
            </a:r>
          </a:p>
          <a:p>
            <a:endParaRPr lang="pt-BR"/>
          </a:p>
          <a:p>
            <a:r>
              <a:rPr lang="pt-BR"/>
              <a:t>Para garantir a padronização e facilitar a localização dos serviços pelo cidadão, a seção “Lista de Serviços” deve observar os seguintes requisitos formais e critérios de formatação:</a:t>
            </a:r>
          </a:p>
          <a:p>
            <a:pPr>
              <a:lnSpc>
                <a:spcPct val="150000"/>
              </a:lnSpc>
            </a:pPr>
            <a:endParaRPr lang="pt-BR"/>
          </a:p>
          <a:p>
            <a:pPr>
              <a:lnSpc>
                <a:spcPct val="200000"/>
              </a:lnSpc>
            </a:pPr>
            <a:r>
              <a:rPr lang="pt-BR"/>
              <a:t>• </a:t>
            </a:r>
            <a:r>
              <a:rPr lang="pt-BR" b="1"/>
              <a:t>Título:</a:t>
            </a:r>
            <a:r>
              <a:rPr lang="pt-BR"/>
              <a:t> utilizar “Lista de Serviços”, conforme a capitalização definida no manual;</a:t>
            </a:r>
            <a:br>
              <a:rPr lang="pt-BR"/>
            </a:br>
            <a:r>
              <a:rPr lang="pt-BR"/>
              <a:t>• </a:t>
            </a:r>
            <a:r>
              <a:rPr lang="pt-BR" b="1"/>
              <a:t>Nomenclatura:</a:t>
            </a:r>
            <a:r>
              <a:rPr lang="pt-BR"/>
              <a:t> seguir os nomes oficiais de serviços e categorias do SP156;</a:t>
            </a:r>
            <a:br>
              <a:rPr lang="pt-BR"/>
            </a:br>
            <a:r>
              <a:rPr lang="pt-BR"/>
              <a:t>• </a:t>
            </a:r>
            <a:r>
              <a:rPr lang="pt-BR" b="1"/>
              <a:t>Organização:</a:t>
            </a:r>
            <a:r>
              <a:rPr lang="pt-BR"/>
              <a:t> utilizar marcadores, alinhamento à esquerda e ordem alfabética para categorias e serviços;</a:t>
            </a:r>
            <a:br>
              <a:rPr lang="pt-BR"/>
            </a:br>
            <a:r>
              <a:rPr lang="pt-BR"/>
              <a:t>• </a:t>
            </a:r>
            <a:r>
              <a:rPr lang="pt-BR" b="1"/>
              <a:t>Formatação:</a:t>
            </a:r>
            <a:r>
              <a:rPr lang="pt-BR"/>
              <a:t> respeitar os padrões de formatação e destaque estabelecidos no manual.</a:t>
            </a:r>
          </a:p>
          <a:p>
            <a:endParaRPr lang="pt-BR"/>
          </a:p>
          <a:p>
            <a:endParaRPr lang="pt-BR"/>
          </a:p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8041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Nomenclatura dos Serviços Listados</a:t>
            </a:r>
            <a:endParaRPr lang="pt-BR">
              <a:solidFill>
                <a:schemeClr val="tx2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702729E7-0171-AE6F-B78B-F033222DCA27}"/>
              </a:ext>
            </a:extLst>
          </p:cNvPr>
          <p:cNvSpPr/>
          <p:nvPr/>
        </p:nvSpPr>
        <p:spPr>
          <a:xfrm>
            <a:off x="460092" y="4927133"/>
            <a:ext cx="3820537" cy="857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C84D8CBD-1139-4D8F-5277-49BAA9F59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870" y="1945640"/>
            <a:ext cx="3472180" cy="1645920"/>
          </a:xfrm>
          <a:prstGeom prst="rect">
            <a:avLst/>
          </a:prstGeom>
          <a:ln w="28575">
            <a:solidFill>
              <a:srgbClr val="3E5378"/>
            </a:solidFill>
          </a:ln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1517FEF8-F5F5-4A28-4A77-B8AF1C2072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27" t="-2994" r="3741" b="-585"/>
          <a:stretch>
            <a:fillRect/>
          </a:stretch>
        </p:blipFill>
        <p:spPr>
          <a:xfrm>
            <a:off x="4809446" y="4177250"/>
            <a:ext cx="4858156" cy="1763811"/>
          </a:xfrm>
          <a:prstGeom prst="rect">
            <a:avLst/>
          </a:prstGeom>
          <a:ln w="28575">
            <a:solidFill>
              <a:srgbClr val="3E5378"/>
            </a:solidFill>
          </a:ln>
        </p:spPr>
      </p:pic>
      <p:sp>
        <p:nvSpPr>
          <p:cNvPr id="24" name="Seta: Curva para a Esquerda 23">
            <a:extLst>
              <a:ext uri="{FF2B5EF4-FFF2-40B4-BE49-F238E27FC236}">
                <a16:creationId xmlns:a16="http://schemas.microsoft.com/office/drawing/2014/main" id="{FBF410A6-80F5-E5E4-F96E-D3212115FDB1}"/>
              </a:ext>
            </a:extLst>
          </p:cNvPr>
          <p:cNvSpPr/>
          <p:nvPr/>
        </p:nvSpPr>
        <p:spPr>
          <a:xfrm>
            <a:off x="9966074" y="3432047"/>
            <a:ext cx="682766" cy="1494419"/>
          </a:xfrm>
          <a:prstGeom prst="curvedLef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750CD366-A994-BD11-558E-867314AEB86D}"/>
              </a:ext>
            </a:extLst>
          </p:cNvPr>
          <p:cNvSpPr/>
          <p:nvPr/>
        </p:nvSpPr>
        <p:spPr>
          <a:xfrm>
            <a:off x="9178906" y="1708911"/>
            <a:ext cx="774235" cy="70115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24F2085-F276-128A-6EEA-FBFCEDC85925}"/>
              </a:ext>
            </a:extLst>
          </p:cNvPr>
          <p:cNvSpPr txBox="1"/>
          <p:nvPr/>
        </p:nvSpPr>
        <p:spPr>
          <a:xfrm>
            <a:off x="9372787" y="1768304"/>
            <a:ext cx="3990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bg1"/>
                </a:solidFill>
                <a:ea typeface="Calibri"/>
                <a:cs typeface="Calibri"/>
              </a:rPr>
              <a:t>2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CCEA537D-F07F-EF3D-ABA8-3BC6D1072760}"/>
              </a:ext>
            </a:extLst>
          </p:cNvPr>
          <p:cNvSpPr/>
          <p:nvPr/>
        </p:nvSpPr>
        <p:spPr>
          <a:xfrm>
            <a:off x="4220826" y="4045710"/>
            <a:ext cx="774235" cy="70115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C1D9B0D3-EF80-F075-0A54-D52143ACE464}"/>
              </a:ext>
            </a:extLst>
          </p:cNvPr>
          <p:cNvSpPr txBox="1"/>
          <p:nvPr/>
        </p:nvSpPr>
        <p:spPr>
          <a:xfrm>
            <a:off x="4384227" y="4105104"/>
            <a:ext cx="3990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bg1"/>
                </a:solidFill>
                <a:ea typeface="Calibri"/>
                <a:cs typeface="Calibri"/>
              </a:rPr>
              <a:t>3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20813226-39E9-592A-35BD-5E96B3278026}"/>
              </a:ext>
            </a:extLst>
          </p:cNvPr>
          <p:cNvSpPr txBox="1"/>
          <p:nvPr/>
        </p:nvSpPr>
        <p:spPr>
          <a:xfrm>
            <a:off x="312286" y="4861827"/>
            <a:ext cx="426869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AutoNum type="arabicPeriod"/>
            </a:pPr>
            <a:r>
              <a:rPr lang="pt-BR">
                <a:ea typeface="Calibri"/>
                <a:cs typeface="Calibri"/>
              </a:rPr>
              <a:t>Padrão </a:t>
            </a:r>
            <a:r>
              <a:rPr lang="pt-BR" b="1">
                <a:solidFill>
                  <a:schemeClr val="accent2"/>
                </a:solidFill>
                <a:ea typeface="Calibri"/>
                <a:cs typeface="Calibri"/>
              </a:rPr>
              <a:t>não conforme</a:t>
            </a:r>
            <a:r>
              <a:rPr lang="pt-BR">
                <a:ea typeface="Calibri"/>
                <a:cs typeface="Calibri"/>
              </a:rPr>
              <a:t> de nomenclatura;</a:t>
            </a:r>
          </a:p>
          <a:p>
            <a:pPr marL="342900" indent="-342900">
              <a:buAutoNum type="arabicPeriod"/>
            </a:pPr>
            <a:r>
              <a:rPr lang="pt-BR">
                <a:ea typeface="Calibri"/>
                <a:cs typeface="Calibri"/>
              </a:rPr>
              <a:t>Padrão </a:t>
            </a:r>
            <a:r>
              <a:rPr lang="pt-BR" b="1">
                <a:solidFill>
                  <a:schemeClr val="accent2"/>
                </a:solidFill>
                <a:ea typeface="Calibri"/>
                <a:cs typeface="Calibri"/>
              </a:rPr>
              <a:t>conforme</a:t>
            </a:r>
            <a:r>
              <a:rPr lang="pt-BR" b="1">
                <a:solidFill>
                  <a:srgbClr val="3E5378"/>
                </a:solidFill>
                <a:ea typeface="Calibri"/>
                <a:cs typeface="Calibri"/>
              </a:rPr>
              <a:t> </a:t>
            </a:r>
            <a:r>
              <a:rPr lang="pt-BR">
                <a:ea typeface="Calibri"/>
                <a:cs typeface="Calibri"/>
              </a:rPr>
              <a:t>de nomenclatura;</a:t>
            </a:r>
          </a:p>
          <a:p>
            <a:pPr marL="342900" indent="-342900">
              <a:buAutoNum type="arabicPeriod"/>
            </a:pPr>
            <a:r>
              <a:rPr lang="pt-BR">
                <a:ea typeface="Calibri"/>
                <a:cs typeface="Calibri"/>
              </a:rPr>
              <a:t>Carta de Serviço SP156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B080297-034A-9253-416B-1163A3186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96" y="1115846"/>
            <a:ext cx="5195160" cy="2762896"/>
          </a:xfrm>
          <a:prstGeom prst="rect">
            <a:avLst/>
          </a:prstGeom>
          <a:ln w="28575">
            <a:solidFill>
              <a:srgbClr val="3E5378"/>
            </a:solidFill>
          </a:ln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FA47035E-35F6-0DCA-1FB7-73C0C1C17F35}"/>
              </a:ext>
            </a:extLst>
          </p:cNvPr>
          <p:cNvSpPr/>
          <p:nvPr/>
        </p:nvSpPr>
        <p:spPr>
          <a:xfrm>
            <a:off x="5081498" y="887156"/>
            <a:ext cx="774235" cy="701156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D18CDB8-5137-E252-A1BB-C51F235187CC}"/>
              </a:ext>
            </a:extLst>
          </p:cNvPr>
          <p:cNvSpPr txBox="1"/>
          <p:nvPr/>
        </p:nvSpPr>
        <p:spPr>
          <a:xfrm>
            <a:off x="5275380" y="946549"/>
            <a:ext cx="38893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3200" b="1">
                <a:solidFill>
                  <a:schemeClr val="bg1"/>
                </a:solidFill>
                <a:ea typeface="Calibri"/>
                <a:cs typeface="Calibri"/>
              </a:rPr>
              <a:t>1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87F6C28-123C-A856-8B23-D0E9E6EDBF16}"/>
              </a:ext>
            </a:extLst>
          </p:cNvPr>
          <p:cNvSpPr/>
          <p:nvPr/>
        </p:nvSpPr>
        <p:spPr>
          <a:xfrm>
            <a:off x="457305" y="2089572"/>
            <a:ext cx="2591075" cy="410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AA94173-D924-4AD3-B798-42FB563576C4}"/>
              </a:ext>
            </a:extLst>
          </p:cNvPr>
          <p:cNvSpPr/>
          <p:nvPr/>
        </p:nvSpPr>
        <p:spPr>
          <a:xfrm>
            <a:off x="2846628" y="2502859"/>
            <a:ext cx="2423176" cy="2945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6195C22-0B18-98B6-476F-DEF38B3280EA}"/>
              </a:ext>
            </a:extLst>
          </p:cNvPr>
          <p:cNvSpPr/>
          <p:nvPr/>
        </p:nvSpPr>
        <p:spPr>
          <a:xfrm>
            <a:off x="741440" y="2774079"/>
            <a:ext cx="2591075" cy="1654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879FA2D-7C1F-4169-F3CD-EE25F1C07E2A}"/>
              </a:ext>
            </a:extLst>
          </p:cNvPr>
          <p:cNvSpPr/>
          <p:nvPr/>
        </p:nvSpPr>
        <p:spPr>
          <a:xfrm>
            <a:off x="3285746" y="2941978"/>
            <a:ext cx="1996972" cy="8886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E979317-6935-5844-86BD-16F391947C6C}"/>
              </a:ext>
            </a:extLst>
          </p:cNvPr>
          <p:cNvSpPr/>
          <p:nvPr/>
        </p:nvSpPr>
        <p:spPr>
          <a:xfrm>
            <a:off x="741440" y="3675390"/>
            <a:ext cx="3288497" cy="1524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26BF17FB-D2D4-0A40-E02B-2A261BAFC2F1}"/>
              </a:ext>
            </a:extLst>
          </p:cNvPr>
          <p:cNvSpPr/>
          <p:nvPr/>
        </p:nvSpPr>
        <p:spPr>
          <a:xfrm>
            <a:off x="2084627" y="2993639"/>
            <a:ext cx="1996972" cy="1524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B3595E1-240A-38D5-35F1-AC05544951B6}"/>
              </a:ext>
            </a:extLst>
          </p:cNvPr>
          <p:cNvSpPr/>
          <p:nvPr/>
        </p:nvSpPr>
        <p:spPr>
          <a:xfrm>
            <a:off x="2916024" y="1530772"/>
            <a:ext cx="1473475" cy="26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706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6493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>
                <a:solidFill>
                  <a:schemeClr val="tx2"/>
                </a:solidFill>
              </a:rPr>
              <a:t>Lista de Serviços - </a:t>
            </a:r>
            <a:r>
              <a:rPr lang="pt-BR" sz="3500" b="1">
                <a:solidFill>
                  <a:srgbClr val="3E5378"/>
                </a:solidFill>
              </a:rPr>
              <a:t>Órgãos com até 30 serviços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05326" y="1275347"/>
            <a:ext cx="10669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Para os casos de </a:t>
            </a:r>
            <a:r>
              <a:rPr lang="pt-BR" b="1"/>
              <a:t>órgãos e entidades com até 30 serviços</a:t>
            </a:r>
            <a:r>
              <a:rPr lang="pt-BR"/>
              <a:t>, a seção Lista de Serviços deve ser apresentada da seguinte forma: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t="3929"/>
          <a:stretch/>
        </p:blipFill>
        <p:spPr>
          <a:xfrm>
            <a:off x="2905962" y="2325450"/>
            <a:ext cx="5868219" cy="415501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521793" y="2693496"/>
            <a:ext cx="1219200" cy="641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Título da seção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847710" y="3168610"/>
            <a:ext cx="1758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Texto Padrão da Lista de Serviços</a:t>
            </a:r>
          </a:p>
        </p:txBody>
      </p:sp>
      <p:sp>
        <p:nvSpPr>
          <p:cNvPr id="15" name="Chave Esquerda 14"/>
          <p:cNvSpPr/>
          <p:nvPr/>
        </p:nvSpPr>
        <p:spPr>
          <a:xfrm>
            <a:off x="2810020" y="4013445"/>
            <a:ext cx="274813" cy="2327644"/>
          </a:xfrm>
          <a:prstGeom prst="leftBrace">
            <a:avLst>
              <a:gd name="adj1" fmla="val 8333"/>
              <a:gd name="adj2" fmla="val 50205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/>
          <p:cNvSpPr txBox="1"/>
          <p:nvPr/>
        </p:nvSpPr>
        <p:spPr>
          <a:xfrm>
            <a:off x="1504594" y="4854101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Serviços listados</a:t>
            </a:r>
          </a:p>
        </p:txBody>
      </p:sp>
      <p:sp>
        <p:nvSpPr>
          <p:cNvPr id="21" name="Chave Direita 20"/>
          <p:cNvSpPr/>
          <p:nvPr/>
        </p:nvSpPr>
        <p:spPr>
          <a:xfrm>
            <a:off x="8603232" y="3198882"/>
            <a:ext cx="219075" cy="585788"/>
          </a:xfrm>
          <a:prstGeom prst="rightBrac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have Esquerda 22"/>
          <p:cNvSpPr/>
          <p:nvPr/>
        </p:nvSpPr>
        <p:spPr>
          <a:xfrm>
            <a:off x="2819736" y="2760733"/>
            <a:ext cx="255382" cy="506876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2899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Confira o modelo padrão de publicação:</a:t>
            </a:r>
          </a:p>
        </p:txBody>
      </p:sp>
      <p:sp>
        <p:nvSpPr>
          <p:cNvPr id="4" name="Retângulo 3"/>
          <p:cNvSpPr/>
          <p:nvPr/>
        </p:nvSpPr>
        <p:spPr>
          <a:xfrm>
            <a:off x="505325" y="1275347"/>
            <a:ext cx="9625263" cy="4572000"/>
          </a:xfrm>
          <a:prstGeom prst="rect">
            <a:avLst/>
          </a:prstGeom>
          <a:solidFill>
            <a:srgbClr val="3E53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505324" y="5847346"/>
            <a:ext cx="9625263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dirty="0"/>
              <a:t>Página </a:t>
            </a:r>
            <a:r>
              <a:rPr lang="pt-BR" b="1" dirty="0"/>
              <a:t>“Quadro de Serviços” com lista de ATÉ 30 serviços </a:t>
            </a:r>
            <a:r>
              <a:rPr lang="pt-BR"/>
              <a:t>– Controladoria Geral do Município.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BF0A84-06D8-ADC7-60CE-2425CB78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274" y="1486721"/>
            <a:ext cx="6676040" cy="413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380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05326" y="1275347"/>
            <a:ext cx="10669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Para os casos de </a:t>
            </a:r>
            <a:r>
              <a:rPr lang="pt-BR" b="1"/>
              <a:t>órgãos e entidades com mais de 30 serviços</a:t>
            </a:r>
            <a:r>
              <a:rPr lang="pt-BR"/>
              <a:t>, a seção “Lista de Serviços” deve ser apresentada da seguinte forma: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r="1152"/>
          <a:stretch/>
        </p:blipFill>
        <p:spPr>
          <a:xfrm>
            <a:off x="3228229" y="2325450"/>
            <a:ext cx="5452201" cy="3581900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785466" y="2734646"/>
            <a:ext cx="1004647" cy="641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Título da seção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8988777" y="3278487"/>
            <a:ext cx="1758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Texto Padrão da Lista de Serviços</a:t>
            </a:r>
          </a:p>
        </p:txBody>
      </p:sp>
      <p:sp>
        <p:nvSpPr>
          <p:cNvPr id="17" name="Chave Esquerda 16"/>
          <p:cNvSpPr/>
          <p:nvPr/>
        </p:nvSpPr>
        <p:spPr>
          <a:xfrm>
            <a:off x="2907960" y="3979455"/>
            <a:ext cx="305789" cy="1661160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/>
          <p:cNvSpPr txBox="1"/>
          <p:nvPr/>
        </p:nvSpPr>
        <p:spPr>
          <a:xfrm>
            <a:off x="1570913" y="4486869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Categorias de serviço</a:t>
            </a:r>
          </a:p>
        </p:txBody>
      </p:sp>
      <p:sp>
        <p:nvSpPr>
          <p:cNvPr id="19" name="Chave Direita 18"/>
          <p:cNvSpPr/>
          <p:nvPr/>
        </p:nvSpPr>
        <p:spPr>
          <a:xfrm>
            <a:off x="8694910" y="3308759"/>
            <a:ext cx="219075" cy="585788"/>
          </a:xfrm>
          <a:prstGeom prst="rightBrace">
            <a:avLst/>
          </a:prstGeom>
          <a:ln w="19050">
            <a:solidFill>
              <a:srgbClr val="A60C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/>
          <p:cNvSpPr txBox="1"/>
          <p:nvPr/>
        </p:nvSpPr>
        <p:spPr>
          <a:xfrm>
            <a:off x="348916" y="240633"/>
            <a:ext cx="96493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>
                <a:solidFill>
                  <a:schemeClr val="tx2"/>
                </a:solidFill>
              </a:rPr>
              <a:t>Lista de Serviços - </a:t>
            </a:r>
            <a:r>
              <a:rPr lang="pt-BR" sz="3500" b="1">
                <a:solidFill>
                  <a:srgbClr val="3E5378"/>
                </a:solidFill>
              </a:rPr>
              <a:t>Órgãos com mais de 30 serviços</a:t>
            </a:r>
          </a:p>
        </p:txBody>
      </p:sp>
      <p:sp>
        <p:nvSpPr>
          <p:cNvPr id="30" name="Chave Esquerda 29"/>
          <p:cNvSpPr/>
          <p:nvPr/>
        </p:nvSpPr>
        <p:spPr>
          <a:xfrm>
            <a:off x="2958367" y="2801883"/>
            <a:ext cx="255382" cy="506876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373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6493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>
                <a:solidFill>
                  <a:schemeClr val="tx2"/>
                </a:solidFill>
              </a:rPr>
              <a:t>Lista de Serviços - </a:t>
            </a:r>
            <a:r>
              <a:rPr lang="pt-BR" sz="3500" b="1">
                <a:solidFill>
                  <a:srgbClr val="3E5378"/>
                </a:solidFill>
              </a:rPr>
              <a:t>Órgãos com mais de 30 serviços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48916" y="1168832"/>
            <a:ext cx="106694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3E5378"/>
                </a:solidFill>
              </a:rPr>
              <a:t>Ao clicar sobre cada categoria, a página poderá:</a:t>
            </a:r>
          </a:p>
          <a:p>
            <a:endParaRPr lang="pt-BR" sz="1200" b="1">
              <a:solidFill>
                <a:srgbClr val="3E5378"/>
              </a:solidFill>
            </a:endParaRPr>
          </a:p>
          <a:p>
            <a:r>
              <a:rPr lang="pt-BR"/>
              <a:t>1. Direcionar para uma segunda página, na qual deverá constar a lista completa de serviços daquela categoria, com os links para as respectivas cartas de serviços no SP156, conforme abaixo;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4098" r="3342"/>
          <a:stretch/>
        </p:blipFill>
        <p:spPr>
          <a:xfrm>
            <a:off x="3368749" y="2369161"/>
            <a:ext cx="5475768" cy="3210373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1766476" y="298350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Nome da categoria</a:t>
            </a:r>
          </a:p>
        </p:txBody>
      </p:sp>
      <p:sp>
        <p:nvSpPr>
          <p:cNvPr id="16" name="Chave Esquerda 15"/>
          <p:cNvSpPr/>
          <p:nvPr/>
        </p:nvSpPr>
        <p:spPr>
          <a:xfrm>
            <a:off x="3113367" y="3706578"/>
            <a:ext cx="281008" cy="1661160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838650" y="4213992"/>
            <a:ext cx="2147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Lista de serviços da respectiva categoria</a:t>
            </a:r>
          </a:p>
        </p:txBody>
      </p:sp>
      <p:sp>
        <p:nvSpPr>
          <p:cNvPr id="7" name="Retângulo 6"/>
          <p:cNvSpPr/>
          <p:nvPr/>
        </p:nvSpPr>
        <p:spPr>
          <a:xfrm>
            <a:off x="348915" y="5826672"/>
            <a:ext cx="106694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/>
              <a:t>2. Apresentar as informações no formato de lista retrátil, que exiba, dentro de cada categoria, a lista completa de serviços daquela categoria, com os links para as respectivas cartas de serviços no SP156.</a:t>
            </a:r>
          </a:p>
        </p:txBody>
      </p:sp>
      <p:sp>
        <p:nvSpPr>
          <p:cNvPr id="25" name="Chave Esquerda 24"/>
          <p:cNvSpPr/>
          <p:nvPr/>
        </p:nvSpPr>
        <p:spPr>
          <a:xfrm>
            <a:off x="3113367" y="3056694"/>
            <a:ext cx="255382" cy="506876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259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Confira o modelo padrão de publicação:</a:t>
            </a:r>
          </a:p>
        </p:txBody>
      </p:sp>
      <p:sp>
        <p:nvSpPr>
          <p:cNvPr id="6" name="Retângulo 5"/>
          <p:cNvSpPr/>
          <p:nvPr/>
        </p:nvSpPr>
        <p:spPr>
          <a:xfrm>
            <a:off x="505325" y="1275347"/>
            <a:ext cx="9625263" cy="4572000"/>
          </a:xfrm>
          <a:prstGeom prst="rect">
            <a:avLst/>
          </a:prstGeom>
          <a:solidFill>
            <a:srgbClr val="3E53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505324" y="5847346"/>
            <a:ext cx="9625263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dirty="0"/>
              <a:t>Página </a:t>
            </a:r>
            <a:r>
              <a:rPr lang="pt-BR" b="1"/>
              <a:t>“Quadro de Serviços” com lista de serviços categorizada.</a:t>
            </a:r>
          </a:p>
          <a:p>
            <a:pPr algn="ctr"/>
            <a:endParaRPr lang="pt-BR" b="1" dirty="0">
              <a:ea typeface="Calibri"/>
              <a:cs typeface="Calibri"/>
            </a:endParaRPr>
          </a:p>
        </p:txBody>
      </p:sp>
      <p:sp>
        <p:nvSpPr>
          <p:cNvPr id="10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806575" y="1832559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93" y="1519539"/>
            <a:ext cx="9402487" cy="4058216"/>
          </a:xfrm>
          <a:prstGeom prst="rect">
            <a:avLst/>
          </a:prstGeom>
        </p:spPr>
      </p:pic>
      <p:sp>
        <p:nvSpPr>
          <p:cNvPr id="12" name="Seta para a Direita 11"/>
          <p:cNvSpPr/>
          <p:nvPr/>
        </p:nvSpPr>
        <p:spPr>
          <a:xfrm rot="10800000">
            <a:off x="3389587" y="2324070"/>
            <a:ext cx="701184" cy="45009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7151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Confira o modelo padrão de publicação:</a:t>
            </a:r>
          </a:p>
        </p:txBody>
      </p:sp>
      <p:sp>
        <p:nvSpPr>
          <p:cNvPr id="10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806575" y="1832559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505325" y="1275347"/>
            <a:ext cx="9625263" cy="4572000"/>
          </a:xfrm>
          <a:prstGeom prst="rect">
            <a:avLst/>
          </a:prstGeom>
          <a:solidFill>
            <a:srgbClr val="3E53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505324" y="5847346"/>
            <a:ext cx="9625263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dirty="0"/>
              <a:t>Página do </a:t>
            </a:r>
            <a:r>
              <a:rPr lang="pt-BR" b="1"/>
              <a:t>serviço categorizado na página anterior.</a:t>
            </a:r>
            <a:endParaRPr lang="pt-BR" dirty="0">
              <a:ea typeface="Calibri"/>
              <a:cs typeface="Calibri"/>
            </a:endParaRPr>
          </a:p>
        </p:txBody>
      </p:sp>
      <p:sp>
        <p:nvSpPr>
          <p:cNvPr id="16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806575" y="1832559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87" y="1641027"/>
            <a:ext cx="9369683" cy="3826907"/>
          </a:xfrm>
          <a:prstGeom prst="rect">
            <a:avLst/>
          </a:prstGeom>
        </p:spPr>
      </p:pic>
      <p:sp>
        <p:nvSpPr>
          <p:cNvPr id="18" name="Seta para a Direita 17"/>
          <p:cNvSpPr/>
          <p:nvPr/>
        </p:nvSpPr>
        <p:spPr>
          <a:xfrm rot="10800000">
            <a:off x="5801793" y="1723995"/>
            <a:ext cx="701184" cy="45009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1130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Confira o modelo padrão de publicação:</a:t>
            </a:r>
          </a:p>
        </p:txBody>
      </p:sp>
      <p:sp>
        <p:nvSpPr>
          <p:cNvPr id="10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806575" y="1832559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806575" y="1832559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505325" y="1275347"/>
            <a:ext cx="9625263" cy="4572000"/>
          </a:xfrm>
          <a:prstGeom prst="rect">
            <a:avLst/>
          </a:prstGeom>
          <a:solidFill>
            <a:srgbClr val="3E53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505324" y="5847346"/>
            <a:ext cx="9625263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dirty="0"/>
              <a:t>Página </a:t>
            </a:r>
            <a:r>
              <a:rPr lang="pt-BR" b="1"/>
              <a:t>“Quadro de Serviços” com lista de serviços categorizada com lista retrátil.</a:t>
            </a:r>
            <a:endParaRPr lang="pt-BR">
              <a:ea typeface="Calibri"/>
              <a:cs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4901FF7-97AC-2E66-A447-997D1BDDD2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21" b="295"/>
          <a:stretch>
            <a:fillRect/>
          </a:stretch>
        </p:blipFill>
        <p:spPr>
          <a:xfrm>
            <a:off x="681201" y="2036216"/>
            <a:ext cx="9292922" cy="305278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B788439-95BA-3D49-A10B-958148F5E079}"/>
              </a:ext>
            </a:extLst>
          </p:cNvPr>
          <p:cNvSpPr/>
          <p:nvPr/>
        </p:nvSpPr>
        <p:spPr>
          <a:xfrm>
            <a:off x="962278" y="2931493"/>
            <a:ext cx="1932498" cy="37291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D170FA0-DAE0-D711-14B0-A65CC7FE262B}"/>
              </a:ext>
            </a:extLst>
          </p:cNvPr>
          <p:cNvSpPr/>
          <p:nvPr/>
        </p:nvSpPr>
        <p:spPr>
          <a:xfrm>
            <a:off x="954620" y="3717658"/>
            <a:ext cx="5438775" cy="1096377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869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64932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>
                <a:solidFill>
                  <a:schemeClr val="tx2"/>
                </a:solidFill>
              </a:rPr>
              <a:t>Lista de Serviços - </a:t>
            </a:r>
            <a:r>
              <a:rPr lang="pt-BR" sz="3500" b="1">
                <a:solidFill>
                  <a:srgbClr val="3E5378"/>
                </a:solidFill>
              </a:rPr>
              <a:t>Órgãos sem serviços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48916" y="1168832"/>
            <a:ext cx="10669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/>
              <a:t>A seção “Lista de Serviços”, para os casos </a:t>
            </a:r>
            <a:r>
              <a:rPr lang="pt-BR" b="1"/>
              <a:t>de órgãos e entidades sem serviços</a:t>
            </a:r>
            <a:r>
              <a:rPr lang="pt-BR"/>
              <a:t>, deve ser apresentada da seguinte forma: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53451" y="2393681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Nome da categoria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8305128" y="2996801"/>
            <a:ext cx="1632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Texto padrão</a:t>
            </a:r>
          </a:p>
        </p:txBody>
      </p:sp>
      <p:sp>
        <p:nvSpPr>
          <p:cNvPr id="23" name="Chave Esquerda 22"/>
          <p:cNvSpPr/>
          <p:nvPr/>
        </p:nvSpPr>
        <p:spPr>
          <a:xfrm>
            <a:off x="1872651" y="2480539"/>
            <a:ext cx="255382" cy="506876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1114" t="23599" r="3790" b="21019"/>
          <a:stretch/>
        </p:blipFill>
        <p:spPr>
          <a:xfrm>
            <a:off x="2249035" y="2293555"/>
            <a:ext cx="5788454" cy="1387720"/>
          </a:xfrm>
          <a:prstGeom prst="rect">
            <a:avLst/>
          </a:prstGeom>
        </p:spPr>
      </p:pic>
      <p:sp>
        <p:nvSpPr>
          <p:cNvPr id="6" name="Chave Direita 5"/>
          <p:cNvSpPr/>
          <p:nvPr/>
        </p:nvSpPr>
        <p:spPr>
          <a:xfrm>
            <a:off x="8097990" y="2758883"/>
            <a:ext cx="207138" cy="804726"/>
          </a:xfrm>
          <a:prstGeom prst="righ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 em Curva para a Direita 13"/>
          <p:cNvSpPr/>
          <p:nvPr/>
        </p:nvSpPr>
        <p:spPr>
          <a:xfrm>
            <a:off x="2249035" y="3996067"/>
            <a:ext cx="640443" cy="1508601"/>
          </a:xfrm>
          <a:prstGeom prst="curved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4874624" y="4107144"/>
            <a:ext cx="5270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chemeClr val="tx2"/>
                </a:solidFill>
              </a:rPr>
              <a:t>Confira o modelo padrão de publicação: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3"/>
          <a:srcRect l="5791" t="5037" r="10802" b="63867"/>
          <a:stretch/>
        </p:blipFill>
        <p:spPr>
          <a:xfrm>
            <a:off x="3350986" y="4953567"/>
            <a:ext cx="8553104" cy="1110303"/>
          </a:xfrm>
          <a:prstGeom prst="rect">
            <a:avLst/>
          </a:prstGeom>
          <a:ln w="38100">
            <a:solidFill>
              <a:srgbClr val="3E5378"/>
            </a:solidFill>
          </a:ln>
        </p:spPr>
      </p:pic>
    </p:spTree>
    <p:extLst>
      <p:ext uri="{BB962C8B-B14F-4D97-AF65-F5344CB8AC3E}">
        <p14:creationId xmlns:p14="http://schemas.microsoft.com/office/powerpoint/2010/main" val="1961194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Página "Quadro de Serviços"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78041" y="1275347"/>
            <a:ext cx="91932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t-BR" b="1"/>
              <a:t>IMPORTANTE! </a:t>
            </a:r>
            <a:r>
              <a:rPr lang="pt-BR"/>
              <a:t>Caso o órgão ou a entidade ofereça serviços que ainda </a:t>
            </a:r>
            <a:r>
              <a:rPr lang="pt-BR" b="1"/>
              <a:t>NÃO</a:t>
            </a:r>
            <a:r>
              <a:rPr lang="pt-BR"/>
              <a:t> possuem Carta de Serviços registrada no </a:t>
            </a:r>
            <a:r>
              <a:rPr lang="pt-BR" u="sng">
                <a:hlinkClick r:id="rId3"/>
              </a:rPr>
              <a:t>Portal SP156</a:t>
            </a:r>
            <a:r>
              <a:rPr lang="pt-BR"/>
              <a:t>, deverá entrar em contato com a Secretaria Municipal de Inovação e Tecnologia – SMIT para realizar cadastro, por meio do e-mail: </a:t>
            </a:r>
          </a:p>
          <a:p>
            <a:pPr fontAlgn="base"/>
            <a:endParaRPr lang="pt-BR" u="sng">
              <a:hlinkClick r:id="rId4"/>
            </a:endParaRPr>
          </a:p>
          <a:p>
            <a:pPr fontAlgn="base"/>
            <a:r>
              <a:rPr lang="pt-BR" u="sng">
                <a:hlinkClick r:id="rId4"/>
              </a:rPr>
              <a:t>cartadeservicos@prefeitura.sp.gov.br</a:t>
            </a:r>
            <a:r>
              <a:rPr lang="pt-BR"/>
              <a:t> ou telefone: </a:t>
            </a:r>
            <a:r>
              <a:rPr lang="pt-BR" b="1"/>
              <a:t>(11) 2392- 2096</a:t>
            </a:r>
            <a:r>
              <a:rPr lang="pt-BR"/>
              <a:t>.  </a:t>
            </a:r>
          </a:p>
          <a:p>
            <a:pPr fontAlgn="base"/>
            <a:endParaRPr lang="pt-BR"/>
          </a:p>
          <a:p>
            <a:pPr fontAlgn="base"/>
            <a:r>
              <a:rPr lang="pt-BR">
                <a:sym typeface="Wingdings" panose="05000000000000000000" pitchFamily="2" charset="2"/>
              </a:rPr>
              <a:t> </a:t>
            </a:r>
            <a:r>
              <a:rPr lang="pt-BR"/>
              <a:t>Enquanto a carta de serviço estiver em processo de elaboração, deverá ser indicada, ao lado do respectivo serviço listado, a informação “(Carta de Serviço em elaboração no Portal SP156)”, conforme exemplo abaixo:</a:t>
            </a:r>
          </a:p>
        </p:txBody>
      </p:sp>
      <p:sp>
        <p:nvSpPr>
          <p:cNvPr id="4" name="AutoShape 4" descr="data:image/png;base64,iVBORw0KGgoAAAANSUhEUgAAA1UAAAD3CAYAAAD1w36+AAAQAElEQVR4AeydBXwdVdbA/zPP4m51dzcopRSKu0txd9tlcVuWXfZbWKw4LZRCgVJoS93dXdMkbWppGnfP0/nOvEiTCrRQoHTv/GbeG7lyzv+cO3PO3NdUNxZhqE0xUD6gfED5gPIB5QPKB5QPKB9QPqB8QPnAMfrAYoYjiy4b3uhrFnmirlWbYnAC+4DyTzVGlQ8oH1A+oHxA+YDyAeUDygdOHB8w7AnrzVzK3PxJFWh42n9zltoUA+UDygeUD/xKH1D3UvUsUT6gfED5gPIB5QP/Ez5Ag6U2qWpwRu0qAoqAIqAIKAKKwElPQCmoCCgCioAicPwIqKTq+LFULSkCioAioAgoAoqAIqAIHF8CqjVF4E9BQCVVfwozKSEVAUVAEVAEFAFFQBFQBBQBReBEJaBzokqm5FIEFAFFQBFQBBQBRUARUAQUAUXgT0BAzVT9CYykRKwhoD4VAUVAEVAEFAFFQBFQBBSBE5GASqpORKsomRQBReDPTEDJrggoAoqAIqAIKAL/YwRUUvU/ZnClriKgCCgCioAiUENAfSoCioAioAgcLwIqqTpeJFU7ioAioAgoAoqAIqAIKALHn4BqURH4ExBQSdWfwEhKREVAEVAEFAFFQBFQBBQBRUAROHEJmEnViSudkkwRUAQUAUVAEVAEFAFFQBFQBBSBE5yASqpOcAMp8RoSUPuKgCKgCCgCioAioAgoAorAiUdAJVUnnk2URIqAIvBnJ6DkVwQUAUVAEVAEFIH/KQIqqfqfMrdSVhFQBBQBRUAROEBA7SkCioAioAgcHwIqqTo+HFUrioAioAgoAoqAIqAIKAK/DQHVqiJwwhNQSdUJbyIloCKgCCgCioAioAgoAoqAIqAInMgEapKqE1lCJZsioAgoAoqAIqAIKAKKgCKgCCgCJzABlVSdwMZRoh1KQJ1RBBQBRUARUAQUAUVAEVAETjQCKqk60Syi5FEEFIGTgYDSQRFQBBQBRUARUAT+hwiopOp/yNhKVUVAEVAEFAFFoDEBdaQIKAKKgCJwPAiopOp4UFRtKAKKgCKgCCgCioAioAj8dgRUy4rACU5AJVUnuIGUeIqAIqAIKAKKgCKgCCgCioAicGITqEuqTmwplXSKgCKgCCgCioAioAgoAoqAIqAInKAEVFJ1ghpGiXUkAuq8IqAIKAKKgCKgCCgCioAicGIRUEnViWUPJY0ioAicLASUHoqAIqAIKAKKgCLwP0NAJVX/M6ZWiioCioAioAgoAocSUGcUAUVAEVAEfj0BlVT9eoaqBUVAEVAEFAFFQBFQBBSB35aAal0ROKEJqKTqhDaPEk4RUAQUAUVAEVAEFAFFQBFQBE50AgeSqhNdUiWfIqAIKAKKgCKgCCgCioAioAgoAicgAZVUnYBGUSL9NAF1VRFQBBQBRUARUAQUAUVAETiRCKik6kSyhpJFEVAETiYCShdFQBFQBBQBRUAR+B8hoJKq/xFDKzUVAUVAEVAEFIHDE1BnFQFFQBFQBH4tAZVU/VqCqr4ioAgoAoqAIqAIKAKKwG9PQPWgCJzABH5dUuXz4a2upKys7AhbOeXl1XhOYABKNEXgdyfg8+BuMG4qKqpxuY9BCqnvykth0ZSJTPhxPutyqo6hsiqqCCgCioAioAgoAoqAInC8CTRMqo65bU9pFkkzPuCVV149wvYPOf8KL734Mi++9gGjJq9ge54H45h7UhUUgZOIQPEe1s/4nFdqx83/fTKWmdvLj05Bw01l/mbGv/EWH4z4jJEjP+G91z9mfu7RVVelFAFFQBFQBBQBRUARUASOP4FflVR5q0vI3LqQqVOnHXGbMmUyE74fzw/ffcPoTz/krf/7J699voC9ZT58Krs6/hY9UVr0eXFXVVJZbs5WllPl9OA9bvY+UZT8hXJU5bEvcVn9mJmxeA1bs51H15i7iorkuYyesYwtO/awe+c21s75kQkbio+uviqlCCgCioAioAgoAoqAInDcCfyqpOropTEwnMVk79zAomnf880Xn/D2m1+xItuNRwXaR4/xz1SyfDuzvh3F26//l9dl+2ZRChllfyYFTlBZNTB0A0+jnwsa6Jr1BBX4f1wspb4ioAgoAoqAIqAI/E8QOK5JlT0kkl6XP8CDD9Zt9/PAA3dyy5VncUrbqHqg3tytzBr3BR9/PJ3tJW41g1FP5iTayd3C/NmTGDvue8bJNn9zOnmVJ5F+f5Qq1kBCOp7HXdeeQaf4CELj2nDK5XdxU++QP0oi1a8ioAicBASUCoqAIqAIKAK/jsDxT6ouvZf776/b7pP9+3hAkqyHHn6Ih24dSnsHyMt28OWyduJnfL4ojSq3D7WcXAS8xUWUuVw0mlA5uVT8Y7TRbATG9OKKBx7k4Ucf4bFHH+KBe29kUPwfI47qVRFQBBQBRUAR+B0JqK4UgROWwHFNqjRdxxoQRFDQgS04OIK4Nr0YdOmNPPzwAzw4bABRmlaTWLl2MWfMPJJLnUf8GaDXXUZeWgobVi5nyeLFLFq1keS0fMqrvRhH+dNBX3U5hdLGptXLWWS2sXQlazbvJKuw4vD/rsvw4XM7qays9G9VVdW4j5gdeHDVlvOXr/Yc+EMcPi+uqiqqaq87Pb4amb3VlOzfwaZanZavSyItrxzXQf/oyOcqJ29vEutXLvPLvXxdIrtyyhDV+bnF8LmoKM5k55b1LDd1XrKcFetT2Jdbhtt7+NqG4aFeF5HbVV/OS1V+Oknrl9bYYPEaNqfl+ZPhxiaopiQjh8LiUvLyi3A6XfUd+TwunNXCsySf7P2ZZAt75yG5tA9vdSn5YquNtbZatnqD395lhxaub7t+x/Dirshlb9LGGp0XL2HJMqm/v5Cqel3qSx/bjsdJSfYutq5ZwVKT5+JVrE9OI1d813uIHsfW9LGWNvDh1iPpPPgSrrvsbHonWPhJ9dwlZO/extplS1nsl30FG7btJafMdcRx11gmH57KInJ2bWPdqhpfXLpqA9v25FJc6RFpGpf2H5l/GdRZ7R8/lTJ+nK5aSKaPleWwJ3GD30aLl65gXVI6RUfj1GbD3ioK9yezvl6XxazasovMkmo8R/WPNH24yvLJ3LGFtbXjatGKdWzank5hafXh7wdmv7Wb4aoSH9/J1rXL/WNykci/eususoudP22D2vrqSxFQBBQBRUARUAROTgKNk6rfUkdNxxbVg8seuI9zWmvoGv7FtXUai/c6OSSm8paxe/Vsxo35gk8//ZSPPvyIDz6Q7cOP+fiTkYz47Dumr95FTvmRw0mfs5i0TUuY8vUoRphtfPRRTRsffMyHH4/g05FfMW7aCpJyDwT/fqGcJeRsmclnn33u30Z9/QOztlf4LzX+8OH1pLGgtpy//A+bKZSsxZ9slCUz45sxfF57fXZiMUU5ySyZOJYvTHnqdfqUTz79jK9nb2JPQbUEdh4Kd61h1oQxfPrJAd0//NAs9yXj5qwlNa+6sSh1R75qivcnsnjyt4wcMYJPPv64VueP+PAjqT9iFF+Nncby1MKDZpG8uKt3Ma9W1s8++4LxW8owXLlsmPYVn0tbH5vympvYwbTByDEz2LS/Ame9CXJYN+kHxoz4jM+mrWd/QWWdVGRvXsDUb4XnyJF8+uk3zFm/mzxn/WV8VXnsWjePCV9+zohPPmlg70/89h755XimLU8lt0GdA7UNCZRz2bboez4z2xedPxQZ6/1F2H7+xQ/MTy459sDXcJK1aRE/fvMln/kZHOD5kfjQiJFf8O301ezILuf3+feBPtyV2az9boT4zEg++2wUo75YQvoBGAf2vOWkr57GmNGf+5l+WGs7k4vpC5+OHM13czazv6j6iD/B9ZRlsG3JdL7/4nM+bWCXDz+sscuI0T8wfVkSmWWeA/3Knrs4XewxTuT7nM9GjuXHmZvJrioiff1MxowU2etsJDJ99LHo8eX3TN+Ye5BPSkN1q7wkyE2cx7gvRjHCHDt19pVvcyyPGPE5X09dw86CKtz+wVdX8cC3pySdTfMn8e0o8cEGunwg95SP/LYcw8R5G9mV7zw0UfRWkL9zLbO/HcVIs/+6e4nU/fCjEXz62RjGzVjN7tL6wXCgY7WnCCgCioAioAgoAic9gd8vqfKjlEwqeiBXntkES11WxS7WbCnA1fAngO5cNs8ez1cfv8e7w0fy1fhZLFmzgU2bt7Bl9VJJNr7ikw+GM/yjkXw3b1NNIuJv/8CHVwKorYun8MXHH/CuJCOjpI1FKzewxWxj41pWLpgqwdWnvDP8Q0ZNmMPafRUHKlcXk71xWn0y8vGob5icfLi/smDg8+xljgR2ZqDq38auJ1+mePxxXVkiE7/4jI9rr38zax6TJEn8aPhHfPb9DBbV6rR++RwmfPUp73/wCV8v2Mym1UuY/u0I3v9wBF9NnMPSNRv9cq9bPo/JX4+U9kYybv5G9pR4D8hs7vkqyU1dy7TRn/LB8A/46LNxTJm/nPWmzps2sHbpLMZ/NYJ33xnOh5JkTNuQ2yCI9cgs1U5m1cr64Uef8NH8rSRN+4KP332XD78cz+xlm9i0aYvIspoFkvB98N4HfDxqPkl5lbj8CheSJH1899lIvpqTRGbxgem9rI2i4+iP+GDEV3wzbiZrtmdQ6jGFBm/JPrYsmsSoDz9k+AefMXrCbBbLTIhpqw2rau39/nu888Foxs9aJ4Grh5qa5qcPV2kW2+Z8zScfSJmPvmbC7KWsM3XevJlN65cxa9xoPnj7Hd4bOYbpyeVmpaPbjHJ2L53M2JHv8/a7HzDi6ynMW7mOjf6217J01kS++vQD3n3vIz79bhGb04pqORxd87+slA9PdQHb5/7IxLGjxEc/keRqIWkHN+bOYu2kb4TpcN5893O+njSPFes3sdkv+3qWzp3E15+8x/D3PmHk+JWSpFcckhR6CnewctY4RnzwAcM//oKvJ89j2eoaX9wg43DOj1/z2YfSxgef88O89ewsqjWoyOIu2seWuWNEvo9k+4wx305m4YpZjJZk6r1PvuXHucv8Ntq8YT3LZKyPkvH83mdjmZlcKrUPWn0lJM/6li8+eZ+33v6IL8bNZumGOl22sHr+FL4d+QHvvPcxn341l21ZZTiNxm14CpJZOm0sn773Ph98+hVjpy1kee242rJ2BYtmjGfUiI949/2P+WrGSpJzqg804KsgZ8dqpnz+Me/J9RHfTWP+8tp7yYZ1rJL+v/n8QxlXn/LNj8vY3eBWcqARtacIKAKKgCKgCCgCJzOB3zmpMlFa6dyjE1p9UgWpu9Nxy+yOeRUq2bN0PF+8P5JJq3ZTXOWR0zrW4EgS4mMID7JjkdwMXxlpqybz9eejmLh8B9kVPuqX6jx2rJjG6E8lCF+4lUz/NQu2oAhimzajaUwYDlNzmYUo3reBOd98yqhJy0ktqW/hN9nZu+wbRo+Zy1aZonHENKd5QjRBditabW8VO5cw+buv+ETe3n8tsx+78jVCo5vSJD6KkABLM4gM6AAAEABJREFUbSkXhamrmTVxOvM3ZVIf+hkuStK3sOC7Lxg9dh5bMitAsxIQHEebLt3p3aczrWJD0eUdvLNsP+unj+aDz8azeHclh1sMn5e81d/xyXtfsjTdix7RjDZtmxMVYEOvE7gyjUXffc64VXso8v++TscREERAUDABNsuBcmYHlgBsAXLevBYUiE2ua+Z5Zy7bTVuN/JbJYsc882d+mgW72Ds6NpbIYOkPWZwFMssxg68/HsWE+cnke+ScuXoqyEtdwnejvmb21mIw64Y2pduA0xl82qn07xSPA0OS3yJSZn3G8FFryPFxFIubvM2zGfvJh4xdnEROhVtasRMe34rOfXrRo1MrooMdWDQvZWlrmPrtaD6fvIrtORVS7iia/y2L+ErZMecrPpIE5PvV+/0/0zS704OjadaqBQmRQdj8g8hLSeoixo4axZdzt5FZ4jKL1WxVmWyZN57PR41nzqZ9FLkEWkAE0S0707NnD7q2jiM0UHzSXcy+DXMZN+pLJi7aRnZ1TfXGnxXkp6/kx1Eym7NsH57AaBJatKRpVAi6v6CB11lC2tKxfDJ6Oel1tpVrhlFN5qof+PSddxg9dwfF5k9o5Ty2KOJbt5GxHIjVrwtUpa9m8ucj+XzKevbJ7JtIbJYETy6Jc35g1BcTWZSc7U/m9aBI4lp3oXu3LnRoFkmIQwPpKzdlqdjyWyYvTSHPXVPdVbCLdTO/55spK9lZ5kW3hxLTuiennD6IU/t2o3W0HbzVFKetY8pXXzFhc2FNxZpP9akIKAKKgCKgCCgC/wME9D9Cx5AmzQnVtAPJRGERXp/PL4ova50EaN+zbF8RleYpaxTtB5zDpdfexO2338LNN1zFOX3bEB1ixVxKti9lhryFX7M9j2r/22mD4t2rmDllOku2ZuEyCwVE06rHYC67/mZuveMO7rj1ei47sx/tY2zmVapz97Jh1gR+XFNb3n/2+H8U7ZDkz96UvudewvW33sGdos+wq86ie3wEgVpNf6VbF7Bo9Tb2aa3oM+QSht16u+h9M8OuHEKvNrEE+Iu5yE3ZzKY1m9lf5T+BUZ4ls0QzmCBv2feZwaAtjNj2p3HZDbdxzwMP8Mgj93P3TVdwziltCJEqRlUxWau+Z8TYdWR65MTBq+HD2DyX2XlN6HXuFVx78x3cc88d3HL91VzQK06SplrX8exg3tQN7C+sxEsMPc65iCuHDeOK09oRF2qtbzW682mcffkwbpBrNwy7nNO7tSTC7hNbrRRbzWBJYrbfVrokgW37nMUVN9zErbfeys3XXcLQ/u2Jc5hNVZO/ZwOzx09lwa6amUNfZQFZSUuZn1plFsAmwXKXc27nwcf/yhN/fZzH7rmBi3s3ISAwGIfNTuGyGawv4ucTn/IdzB4zhhlJ+fhzDWscXQddwDW33MUDjzzMQ/ffxa3XnkufFtEE69J18TYWT5vMnDW7ZKZSjv/A1bt/KaM+GMuaAlftT+HC6DD4Aq4Q/7/j7ru44+YbuOrMzsSG2GvGYME6pv4wi1WpeVT4Jz99FCTNZ8KPC9i0q0jsCoFNOtH/vGu5+a77efjhB3ngnlu49ty+dIgPEE3d5G9fw9zJ01i0o1jSdjnVaHVSlL+PxG3FNOl7Plebctx1J3fccjWXnNWTJtaawr7qSjIXTWBuujnw5Zzpg8Vb+P69T5m1z0XNPzl00Kz/BVx+9U3cfvdd3HHrDVx9YW+ahjiwSBVcO5k9bjxLk3IodZknwJ21hmkzV5O0r8SvS0DTbpx64XXccs8DPPTQ/dx35w1cclonmoX5W6B892bWrlzJpmyzAS/Fe7eTJDNS6ea4IojoVgO4+K4HefyJv/KXR+/n5svPoHNcsPiYHae80FmzJIka76zpX30qAn8OAkpKRUARUAQUgV9DwAwHf039X1Y3timxDZIqqp14DEMCXRf7F4xn3s5iSv0BDER1PY+bHn2aF556mLvvuZ+/PPM8zz52M+d0bUKYPydyk756CWs2byerWsTxFJK8Zg3rt+yqDWxCiO80hGsf+hsvPPMID9xxC3c88Beeeup+bjirC/GBQTgC7VQW5pK4dD35tfGctPQbrGG0H3ojjz77HE/cfzO33v0Az77wBPee15WmDRIQ9Fg6DrmWB576K088eBt33fMQTz/9JPdcMoA24bUmq84gPWMvu3LNTNJL2b4kNq1cwWZJGMBOeLOenH/HI6Ln3Vx30TkMOeNCbrj3YZ566DoGtzQDYfCUF5M29weW5hxBVc1Os9Nu4fGXX+bvj97CddfezCMvvshLj1xM9/AAamNhSjdsILWonCpfM0679U4ef/ZJHrumDy1javoxW2992mXc8ciTvCDXXnj2fq4d3IkmliK2rayxVblZSNK9pl2GcsPDT/LsU4/w0AP38tjTz/Dso8M4v5ckRmYZo4SM3RuYNyvZb1/D5aK6oJBS85ps5h9KadL1FHp360TX3n049eLb+dvjt3H1tdfIdjVXXdYKR03+JaWPvJZsncq09ZkU1WT2NOl1Cbf/9W88cs/1XHzGGZxz6fU89ORjPHjlQNpGB/obcstMxapNSWyvn0bzn/6dP5ykzfyWmZIB1P2iNqbHxdz55Ev8/ekHuH3YMO567GleevIeLurTguiwIPH/ILQ9K1m/M5PcKvEndx7rFy4ncVcGlab0QU3pdd7NPPb4gzx004UMHTqUC6+/m8cevYvrzuhErN8RKkhLSWL1smRKpAmzWqPNGkJsxyHc/PgzvPjcg9x18zDueOivvPTU3VzWJby2qBuXO5nFa2tmegyfh4I13/LdhnLq/gZFYLuzpI2X+OffH+KeG67ljgef4ZUXHuX6U1oTEx7s18VRuIFliZnk1f57y9K0dMocDiJbtaRlq/b0v+RW7n/oAe67/nzOPe8CrrjtIR6+9TJO6xBRK0cpafvT2bGnWI59/j+2UVwiM79yBA7ColvSrX9PunftSr/Th3LVHQ/z0K3XiH/JdvG5DGlm4yhcDLUoAoqAIqAI/AICqooicIISqI3Qf2fpKkqpkMBL1pqOrVZ0zdzNYdXiJCrKneaBbDEMuOZyhnRvSrjdXwB0O81PvYQrBnenXaRNysjq3kNKmiQZZjBbsoOU1DR25cl5cw1pwylnnsfFQzoQajFPyKZZiGzTnbOuuZ2br7iCy83t/DM4pW0INf82SMr8FmtQD665YSidmoZh02o7CGjDoCGdadIkpPaEfEX24cKhA+nbPoraXzZBSFv69utOjw5hUsBcqyguKyG/2GRVwf59u0nakmFeAC2ImLhmdGhlYX/KNhK31WzbUjMo9MTTs0tdG06qXdvZlGxmoxy0aGhaSy569GZOlWmiGvuYRazEDL6W81oEE2w1j2Wr2EemyOH0yv6xrCWpYqt97K63VVv6DT6L8wa2PmArawStep/B+RcPoU1ATePewnzyE7ewS1S3BAQRkdCSuFrbVpXks+qHj/hm4gxmzVvMmqRMqjtcy/PPP8crLz3Ly88/yjnNQeOnlmpSFq8hp6wCj79YMO1P6USoK5+9DXgm7iwjrHk8UXGhte1VsCcti6ycP3KeIpMFsxLxeureDsQz5P67ObddFEH1zgSO9udzw/VXcd01tf5/xWm0iw7FZlYr3MqmHdlkmDmF6K9FdqCj+Ky9bA9Jtb6UuC2ZPRUBhMa0pHmAFDLXwmwK9u5in9jFPGy4WUKb0v7UK7h6YHzNT2/Ni3oAYQk9uOiSrtjNY9k8Hi87d6fLnoHPW8HmGUuoSbHkFMF0H/Yww3pHEmg9YEFrzGlcf5skNNdeVTOWr7iQzvGBOLRah4zuhpkE3y2zY3ffcQ+3DO1Egq2MvOwccvxbIVpwBGExMVjMbmQrL6+kpMS0o42QiGhiEiJrrxWRnrqY70d+z+SZ81mwbCvp1RGccsuTvPyi+NgLj/HoracSJ22oVRFQBBQBRUARUAT+dwjoB6n6uxxW79lBjvnTntregqIisOk6mjuNXXvcOM1f3ZjXAvtxSpc4IoJ18+jApkfQuXsbYuNDa8+52JeZR35hOZgBd2lhfSBma9mSFh3b0MJWW7TuyxJJq34X88CrL/Oaf3uCR+44i9aWugK/wXfr3nSNDSb4oD7CIiOxy5v0+h5bNSE+Opxwrf6MfycqJpbIqCj/vvlR5XRSUVUN3hKKCvPIyDHPyqa5KEjbyLRP3uattxpv73/2DbN31AEGt8fDnsxcqXTwqqOFnMLgbrbahLfBdb0VbTpZsdnrzlWLzSQINgPyulNH8e3NzyGnuPCArVq3pmXHtjQ/2FaB8SS06ECPJrWNGqWUl+8hzdQ3KJL4XmdyVZ9WRJj1PJUUp87l438+y9+eeI6//+cjPvt6EjPnLGLJup3kVR2NkHnsTinHWX2gbNrycYz+uDFLk+2745ezI6u8NqmC0oIiSiUYrw3nawX+Pb/2k7qzgS2CBjK4ZxiBjoOcSeYZO1xwN399rs7/X+a+8zvTPEzDk5VOpiTspbVi65W7WCGzX+8f5EtvvTWSHxZvIaMeUxnlVQXkl9RWbPAVFBVOq16dCKPxotsdhLVuRzi1i8xYu6vFpzEwjEL21v6ss+ZqO846vTk2m15z2OAzZtCt/PWZF2rH8ss8fVVvWkbWOGh0lyGSlF/M0AFdaNMkkLLUVcwZ/y1fj2mwTV9BcnqZUGnQaO1uVItOkuyfTWd58WGVc66CPaz/cTgvP/UsT77wOm998hXjJs9h4ZJ1bN1ThLOehxRWqyKgCCgCioAioAj8TxA4NDr5zdV2kbptJ0bd73mkv7atm2K1WqCyghLDR31MIklEbIBd3jhLoYPW0PAIHAGB9WcrKiqo9gdj9af8O0HBwQSHhPj3j/+HzLV5PbWzGUfRepMYImzWwwZujWrrErppeqNT5oHFqmMxOZkHDTe3C///h1V3zldFaf4etqzdwNqDt41JJGdWSxIX4N+sVjteSc7qqtZ/axKEN2lBC0v9mQY7VmEPZhF+xeKqrsLtcta3EBIWSkh4WP3xgR0HAUGhhEXXnXHi8pRSWi7HejCx7QZzy5P3c9XQU+jbrTVNIoIlSTfwVhexe/1MvvvkNZ7666M89tJ7fDdrPWlmPal65LWcoiIfkm/WFiknMzmJTQezNI83p1FQ4cPqCPDztEsy4PN5j94nanv4zb6iYogRnznUm47cY1VVJW63u76AtySHPUlbDvUl0T9xdw7F3lrdHRYMzYvrQNX6NgLkpUFcdFT9cf2OvEzRhV1g/Ymf2mlCbJSGVOGYFmeB+MFcvn3vNZ556kme+vvrvP3+p3w6csSBbcx0Vsqs5gFvPNCDHtWB/hfcyEO3X8yQfj3o1CKW0AArmreS8qzNLPtxNO+88jSP/+1F/v3pVJZuzaJSbg0HWlB7ioAioAgoAoqAInCyEziWWOs4sJBAtzCR6UvS8dYlVXos/bo2wWGzQECwzOLo1AtVXU6528Ph/v8fp8zQeBoEfjroVmwAABAASURBVGGhIQQFBmJGXJqmo9VKW11ZTUVFlf8fqNeeOuYvQ96eu1yeQ+vJeaOkkPxDr/y+ZyTKtFgaJGvWEKJa9GTQ2edw1s9s55x1Bud3i/595a3tzR4gwbjdUW8rjyTF5izFofGoBzP5kpy7tmYgdls0EWG1h/Yw4vteydNvD+etVx7l7qsv5szTBtC/bzc6towj2CblfB4qd83jwxde4oPlBdT80QM5f9jVij1AQ9yo9moM7fsOYvDPsPSzPrMP7ZuF46it+ft/WZDc+0C3pUWUyNRJ3XA7cOHIexarDV231Bewxbajyyln/awvnXX2+Qzq252W4fVVf8WOJnV1LKbtZK9mLaS4xMBX/9al5uxPfxqU7pjNZ+98wleztpJV5kYPjqVlp570P+VUTj21ZhsgM98JEUe2WlBCN86740XeevufPPvgTVx2/mBOG9CHXp3b0CQqSF6U+HCVprF+6ke89uZ3bCps4MU/LaC6qggoAoqAIqAIKAInAQH9d9PB8OIsTGPDDx/x7U5ffVDraH4NQ7sGSFIlkjia0zLaikzmyIGseals219MmQSFcnRg9VWwc8ceCgrqfqBkp0lMBJHhARAaRojMTgXVlnZmpZO9J+3Qv8jmqaIkew9bN25ko39LJGVnDua/9ZKIEt1ux17bhpm85e/Pqv3rgrUn5cuQWaqSrVtJlf0/dLWHEBYeSWxgrRSScLQ95SqefuNNPhjecPsvw//7Kq8+8xhP/83cHudvj9zPTaceZgahtqnj9eUzE1DZGrZniYgkLDSUOluVZWWSkbafkoPyV8OVT27GHnam1da2BBEUmkBCpA+Ps5yCjH3s25dORnY5WtxpXP/Mq3w4ahSfffw6rzx2C+f3b0ZN/mVIQJ7B1O+Xip1/KuiNokXbAJl5MgN7s894Tr/jcf7x5n8P4vkmb//rOV5qwPOlO87ntHZRZqU/aIulSayGptV2X7qJNTtLcboP0tdwkr87hcRNdf6/kdSsUipllikoOp6woBBstU0EtzmNYQ89x7uNfEn86u3X+M8rz/Cs35fEn55+iDuvHkKXul/l1tb/pV+aFkRc8zqnNlvZxup1hTgPecvipSQ9mW2bD+iyLb2ICpeZfZWxcfZ8tu3dT6XZBHZi+1zGvS+/y8gvRzNmjLl9zntPD+OsTmH+Eo0+vE4qivPYv098TO4BBb4IOl1wF6+8+SGff/4R7/7rKe65+gy6xQfXVHOXULxvIdM2VtUcq09F4E9EQImqCCgCioAi8MsJHNekypBXyM6KUkpLDmwlxcXkZaaRum0jS8b9l7++tZzqutfmAfEMuOtSuoc6agO41vQ/K5bQEEutRtuYO2MFW3bkUO7yYoaFhruSgj1Lmb0gib0Z5r+9kKIBrejctiUtYuRNc0xbOjVvTfug2jYKd7Bt3TKWbMujVJIzfxsSKJXvX8/Mka9w1w03cYO53fJXXnp/IRlmAUcAAfHNaSFNm6tRVUHp2qWszq6onzUzpI2SzGQm/zCHErPQH7pFE2/q3C0IzZSjKpuMlJUs3pjr19k8hdDzOsvYv20x3733Bv95XbY3hvPBVwvY66opcTw/rTJzpml+afzNluTlkV9YTKXTjfnHCMyZSkNmQDo3b0nbwFo3zEpmy6rlLN5eIPb2icQGXlcFucnrWbliBRtqomKs4TEkdOpFh2APZdlJzB35Ro0+r7/NeyMmsyFfFNKsBEW2o/+lt/Di32+is18K+ZDEzsgrphiTiHwcdo2m+4AOhAc7aniyhWWLNpGyp4Tq+j8AYeAuy2Pr3LF8Nry2/zc+5sclKeT8ofF0B06/KLbBH3LYzcwfF5OcVuiX3XRvfC5KM9cx9h9/4b6ba/1/2P28PS2R9HIB0rwj3ZtIcmbX5ACKt21i44at7C6sou4vCpptlGduZdGEUbxj+pJsb44Yz9zNeUhe5q/36z40dEskfc7qRyh1SyXzJ0xg4+4cKkQQvy6Gh8qCnUx/93Huu71Wlxvu4vnvNrC32MzO09ibWkaJ/69imu1E0ktmmHp0TJBZcfPYh6ssg43rt7J9Z555ovHmzGX7isl8JPr5x8zwLxi3IIUSt4YlIIJmPYcy7Pb7eeiyNtQtHq+XwhLzj1zUnVHfioAioAgoAseRgGpKETghCdRGs8dHNndlKdsX/8jECQe2CT+MZcSbL/PwLXfz8DsLyK3ryhJG0zMe5KlLWxDsOCBGt7OvoEOTKByWmoAud/YI3hn1PTNXbCEpZQfJa+Yx2gxe120n12c2ZiO05+n07dGRFsFyrDej18Be9Okbi8PfRAXbl0zlqw8+Y9KKrSTv2EHKlhVM/2EcYyauoUSqgJVAMyk551Q66oA9mOD4dnQMMQ/k2FNKwa6JvP3JbDYm7WDH9u0kb17FtA9f4I0lVTTIHaTwH7HqxLfuQO9T+hPjT1CqyUhawXfvfsiPS7eRunM3u3amsnnFfL57/3XenTifeXMXsHDlFnbSlBaBx1/m0NgEQgICa/9iGuxePJnJP05i/vI1rF+fwr68Ulx6c3oM6E6vntG1tipm28JJfPX+l8wwbZWyXWSeyZgvvuDLadsxQ2QsDuLatWPQeX2IkFkHq2bDKFnH4rmmTjOZNmMMn4xdLQlQBlnZ2WSlp5G6ZQ8Z1C5irMDoUGy1h0f6anbGJfQzfzpo9TsR28d9xKffTGXRhhRSd+1mZ+p21k39lA9GjuWbH82+F7JsUyluPUBeChyp1cOf98lsW1HmbnaIbx5p27k7jbzapPLwrRw42+fKu+gRFUit6OTP+A+vfDKJheuSSNku/pu4mknvv8MPiRnk+zMgnaC4cxjUvRlNIhD/78Cpp3ejUxvhZKpftpGp477mi+8XsT55FztF/9SkVUz9ZhQjPxnNVJP9ghWkZJdijYzGIU0cj1WTxDz+gpu4KNZB7UiEDR/z5L+/Ye7aWl2SNjFv1Bt8tCS3no8tohfnntKa+Ei7iGHH4rCgWWTXvxazb6fcA5L3kJ6RQfreHayd+jU/zF7GxgJ/gcYfgQ6oLiFr5WIZM2LnSROYNHYsE9fvJC0jm2yZXd27dy879hfW1tOxWAKIDLWiFkVAEVAEFAFFQBH43yFQH6vUq/wrdpyl+az77j/8+z8Htv/89z0JiNewt9JV27KGLTSO5j1u4NV/XEWHUHt94O0v0P5aHrqqP12aBGH1/x3vMnbN+IQX7ruJqy6/givvfIZPF+4gp9osbSM4qhOXXTyE/l2b1AfKUT0Hc+YZQ+kXG4zd1NBXyPalX/Gv+4dx5aVXcMUND/HSyHmkViCLLjlUK/r1v5Bbzq9926yFEBnfi6EXNSXIrC+lvBUFJI99gZuvuoJLL7uSK4c9wKuT9uGIak+zCClwNKvMkhxNsV9SRo/ryoBzruSmQc0INZX2FJG24Xtee+Rmrrz2Fm648RZuvf95Pl+WI81rWKzhtOw4mHtvH1z70ziO62Jt250eTeOIstUCLElm/ldv8LcH7uHWW1/ly/nbyJMe4/oP5Zyh59A3Jgh/UXc2WxeM5MX7xFaXX8Ww+15ixIxtlEhZLHYCE3ozYMjVXNYjwDxDaHwzBlxyHd0iA/yBt6sok1UfP8qwu5/mH6/9i1ee+Qu3Pj2emqRKQw+M5owrzyZe09D4iSX2HB68cwg92kRg8yf4uawb+28eu+0Wbhh2OzdcO4y7//ENy3cVSrKnYwtpxinXXMjpp3Qi6icb5pClcs86pv7rNi4V3zzSdsNdj/L5lkOqHv5Eu2t5+PoeNJOkwj+EcLNr6ps8ftt1XHHZFVx67X38a+I2ssvMNFXDHtaMs+66nEGdmxPml91K2/Ou4aIhg+gYHoCpvmv/Kia8/QR33nQj1990K9fc9Ch/H7WQ5FIRQbcT3GIgg8+8kHO6BsmJ47XqWEKG8MjfBtEsOgAxmb/hklWf8fQd19XoctWtPDlyBbklTv81PSiabsNu44KuzYnxZ87N6NI9htgYK37VcJIy9WP+bv4fcE8/w+P33ssj//yapfu8kgwHE2jxN3PgQ4ujY89TGHpBB8L8L3/KZVxN4c1H7+O+Z//JP156nr898wJvzcr019GsIcQ1HcD5A6L9x+pDEVAEFAFFQBFQBP43COi/i5q6FZsjiNCIGOKbtqb/sH/y5ei/cEaMvf5t+gE5bPS49e/87foz6NkqkmC7hZrA8EAJJDyyOIIJj+vBlY/+ldsvO5W2wRxYbM05/fqbuf2uS+jTLJxgh1VqHLhcs6ehWx0ERbSi7zlXctfj19AtgPolOK45p97wAOe3iCCo7pV//VXQJJAMjW/JoMff5NnB+mHa59DF6cTr8+H/2dKhV3/lGRux3c/gyrse4Mb+LYkKCahh63PjriyitKRMQmtEbiv2kDja9jqXW15+kgua8Nss4QO59vohnNKnOeFBDqyHGrGmX1sLTr/hFrHVxfRpGn4EW+mST4m9W/XnvGH38/TdpxEJYC6OOFoPuJ6nHx5Kq5hwgsRf8Dqp2r+BBbPns3BDWo3emo2gyCY0H/KozI5GHsanOGRJOP+vPH/refTrEE+o+JBfBV8V5SX5lFU5/T8F1SwOQiJb0ue6e7n7mrPoG287pJ3f/4Sd/g+9w4tX96ZNQjiBtsP7pyb+HyJM+t70JA9c3Id2kZYDojraculddzDsyjPoFBtKgLRhXvRWlVFeVEh1tfmSRMfqCCGi5QAuHTaMO6/pQ5TO8V10CwlXv8H7D5xJy/hIv321w/Ug4zEoPIZ2Fz3B88NOoV2so7ZUCP0uOJ+ePTsTGWjzJ4hIGuzM2cHmtetJ3FeEOyCKjhfewHWXnsOAqNpqDb5C2p3CuVffyU2ntiQqNACbbuAuyWbP6gXMX7KalMwqZGBhcYTRpFNvht51O0MjUYsioAgoAoqAIqAI/A8R0H+NrppuxREaRVxc3JG3+AQS2vak37nX8OAL7/P1jBl8+dQQWgTpaEfq3BLOqQ+8wQevPc6wId1o3SSO6KgIIsLDiYyKJia2Bd3PvIln3nmdx68bRJtQ/dCWgtsx9PYnee21p7n5rO60io8hJiqSSGkjIjJK2mhCm25DuOGJV/jXP+5hcNxBTVhCaNLtQp4e/izX92klb7qjiYoIJzw8kujYeJq2OY1b/vUFw69rRUKz1gf0jwqWZKZWM0sgETGxxNbxqaqiTJIqc36Ahos1iPDI6ANtRAT7A+GGRfz7lgCCw6Lqy8VGhkmQ2UB3mWFrNuBKHn79Tf55z7l0ayJ9x0QTFRlBREQk0TFxJLTpyRl3PM/wEf/k1i5BHFg0iQsdhNfJGhdLXFQQFg6/2EOjhWGd3aMIcVgOSVTiznyU//vXP3hi2Jn0bNuMhPq2IwkNtB9oW2x19h1Pi62e5KYzu0vwHCP2jiQiPKLG3vFt6H7GjTz5yj/4172nEWttLJM1vAX9hv2DL95/iutO60RcrNSPNuuHEx4RhWmvhFZ9uepvHzD57WtoeSSnVKJQAAAQAElEQVSlGjcrR0F0knY/ffsF7jmnF+2bxhFrtit+YPpQtNi2SbdzufOlN3jzsWs4rWWI1DmKVRKAwNDIejv+5PipZRYbE0Wo3WzbtJON4Oi4+vqxcaE4OGixRHLm0yMZ/dr9XNq3Hc0SYsX/IzDHUIQ5hkT2ppJY3/XKR7x13zl0jg84qAE5jO7FDU//k/++cDcXSxsJJteoSCIiImrt0opeZ9/KC//3L168YwgtHFKndtXMWcXw6HoZY6LCCbLVXmz0pWGxhxATV6dPLLGhBxcMoevt7zLpo2cZdnoHmoou4YF6jb/JGAuPiiG242lc+9QHjHj+Mno1DcFCg6XVZTz57OM8cGl/OjWNEd+KoN63EjoxaNiTPPvww9x0TgdadIyrkTkqjNAAa00jmoOmAy7hwX+9yWv3XUS/tgmY9oiKDBf/ihAW0n+TtnQbegfPvfEOz53XpKbegU+1pwgoAoqAIqAIKAInOQH91+hnj+vIWU98w7Jli4+8LV3Ikhnf8NU7z3PPFb1pFXS0PdqI6X89z3w0jqkzpzJh1Pu89+ZbjPzqe2bMnc6495/g2gHNibD/RHuWUFoOvJon3/+a6XOn8eM3n/HJW2/x0Sdf8uOs6Uwd9x7PyVvtlsFHaMMSTEzXK3huzDTmTvuBMR+8wdtvfcy4adOYPfMT/jokgQCrnZ5PTGdpHYOvb6ZdkA3dbLLJFbw3eTqL6q5996AE3hEcHDLS7SZeHznhAMOPHuSiXrFmC4231mdz76uj68tNf/9Jbukb1riM9BwY343zHvov4+bNY/aUbxnz6du8O/wjxk6eyqwp3/DxY+fTPvSgatgJjjyXf9bJunQBS768nqaadtjkt9+jPzB5Tp3dx/Do4JZE2w9uEwJaD+TGZ4fz3Yy5LKlre9kn/O2q/jQKPcVWrU67lqc++FrsO5nvR3/C8Dff45MvfmDG7En88PHfuGFgcwL8YA/tR7OH0rTfNbww4gcWz5vCj999xtuv/5e3P/yKH8Vec+eM5u/XdyHYwjEvge3P5cF3v2bazJnM/OFzPn73Td777GsmTpvHvO/e5NFLe5AQfATBDtdbk/5c9tdP6u34k+Onltms8aN5uK/ZmIWg6B7c/W0d+/ksmPssA81Lh2x24gffyWtjpjBrpjAZ8z7vvvk6H4wex5SZC5j3zZs8clEnYuv/MMwhDYA1nA4X3c9/xkxk7twpTPjyEz4a/iGfffUD02f/yNfDH+OKfgk49MZ1A1ufyjUvjavXcfKoN7mte+My/iNbOAkD7ue7Wj2XzZ/G9L/19186+CO4++U8++mPLJw9g39fFkmYQ0o0vVxs/g0zfviA56/rRTNJyDQ5ffAa0GIwd7w2ivHTRYdRH/LBf99h5JdjmTZ7LB8/cyUDWwTQ8sx7+PsXi2tkHvMqj57XqkEzOoEJ3Tjn/n8zesosZk2WcfXJW7z59nA+GTuRmTMnMv69B7mgQ1CDOmpXEfizEVDyKgKKgCKgCPxSAgeFQr+0md+2ni0wjKZd+zPwzNPp2bEpEUFW/D/FOupuLdgCwolv15U+Q06nf5/2xIcGYD1K7TXdQlBUEzqcMoQzhvSiZWSIpCBH3fkfVlCXhC8kpiUdep/GoNN60zo2jEDbHybOUXZs2iqKFp17ctqZA+jTpQmmvY+yMmg6lsBIElp1ZfDZZ3DGgHYkHC97BQQR1rwL/QYNZmCPNjSJsmO18qdY7MERxHfoz6Azz+SUzs2ICbdiOUr/r1HQiiMokqadetL/tL706NiEyCBH4xmhmoK//WdgCMEODU2TrnLW8uPIL/l67mbSCitw1/1lUbl0uNVq6tC1L6ecNZCenVoQFWA/Zh3McRUa24oOfU7nzMGn0KdNLGEn/sA6HA51ThFQBBSBPycBJbUicAISOKaw6gSUX4mkCCgC/4MEzBcdFosFizeN1XO+ZfgTt3DB7e8xN7WAauN/EIhSWRFQBBQBRUARUAT+UAL6YXpXpxQBRUAROKEJdLrmH7z2n3cY/vZL3NIrmjCbiLvjKyasyCbH/IuEcqhWRUARUAQUAUVAEVAEfi8CKqn6vUirfn4DAqrJ/1UCUZ3O4Mxzz+HcC67jsTvPIiYyyI9ib2YeVU6Xf199KAKKgCKgCCgCioAi8HsRUEnV70Va9aMIKAK/nkDhKr7+7+v861//5l+vyfbiY9z8r9mk51dJ28F0bR9PcJBd9k+wVYmjCCgCioAioAgoAic1AZVUndTmVcopAicZgco9zPrxR8Z/P54fzG3KElLza/5ARfiQB7jx1GYkBJ9kOit1FIHfkYDqShFQBBQBReCXEVBJ1S/jpmopAorAH0EgoBmnn302551/bs12wflcfN09vPD+d/zw72EMaBGGzfyrgH+EbKpPRUARUAQUgd+LgOpHETjhCKik6oQziRJIEVAEjkgg6hRuefJpnn/xBV6q2568l+vO6kbL2BBsFpVRHZGduqAIKAKKgCKgCCgCvxmBwydVv1l3qmFFQBFQBH4FAT2A0IgIIiMjD2wRoQQ5rBzb/133K2RQVRUBRUARUAQUAUVAETiIgEqqDgKiDv9cBJS0ioAioAgoAoqAIqAIKAKKwB9NQCVVf7QFVP+KgCLwv0BA6agIKAKKgCKgCCgCJzEBlVSdxMZVqikCioAioAgoAsdGQJVWBBQBRUAR+CUEVFL1S6ipOoqAIqAIKAKKgCKgCCgCfxwB1bMicIIRUEnVCWYQJY4ioAgoAoqAIqAIKAKKgCKgCPy5CBwpqfpZLdxuDwX5xWpTDJQPKB9QPqB8QPmA8gHlA8oHlA8oHzgmH3A6XT+bb/yZCvzipMqi6wQFBahNMfiDfUD5oBqHygeUDygfUD6gfED5gPKBP5sPWC2WP1PO9LOy/uKkSrfoBEpCobYAxUH5gfIB5QM/7wOKkWKkfED5gPIB5QPKB+p9wGJVSdXPZmqqgCKgCCgCioAioAj8OQkoqRUBRUARUASOncAvnqk69q5UDUVAEVAEFAFFQBFQBBQBReC4EFCNKAInFAGVVJ1Q5lDCKAKKgCKgCCgCioAioAgoAorAn43AkZOqP5smSl5FQBFQBBQBRUARUAQUAUVAEVAE/gACKqn6A6CrLo8vAdWaIqAIKAKKgCKgCCgCioAi8EcSUEnVH0lf9a0IKAL/SwSUroqAIqAIKAKKgCJwkhJQSdVJalilliKgCCgCioAi8MsIqFqKgCKgCCgCx0rgOCRVBobXg6vaidPpwWccqwh/VHkDd3UFBbn5FJS7j58QhpeyvEwysstwHw0Mw015QSHFZU4pf/zEOKQlw8DndlNd7cLl8h1y+edPeCnLySSzsArv0ej18w2enCVclRTn5ZNfXInzl2Cuo9LQXp4jNWTgdTvFprK5vXU1D/32eHDK+Kx2eZFmD70uZ0zfMMewy+37yTHsqSyhMK+AknIXf/xQ91GemUuF6HckQqKarD6cxQUUFldQ7TmeUhu19z4XP3nvE+hel9NvJ7dHxDmaVXSqs5lP6h+uis/jxuWUdl0eNSYPB0idUwQUgZOfgNJQETiBCPyqpMpwV1KwayOzJ85kwrgZjP9+FlNnriY592gjhz+ShJvSjFRWzl7MkuSi4yRIBbsWzmHCt5OZMGcHhU4vPx3sSbdFu1g2czbjF20no8gpJ473auAqzWPH8gVM+n4648dNZ8LEhcxfm0HFMcWXFWyfPZVxS/dR9YuSsgZ6lWexdeUyJs/bwo6s8hMgOG8g26/dLU5jw8IlLNqQRsEvMqeX6pJskpbMY6JpL9km/riQxRuzDtjL8OGpyGbT7Dk1ZUybytibMjeJXJdxgKdRTeaGpUybOKN2fM5g2uIdZJe7qE/BPKXsWbuSWVLG7xs/zGXBhn3klx9+DJfuTWTZvGWs31GA6yBWnuIsdqxazbK16ZQ0uuakJCeVtXPXkFLQ6MIvPvBV5JC0eAGTp2whvaE+h2vRlcOWhfOZOG0DO8Xf6nU/XNmjPOepLCJt03KmjjfZypgS/lNnrWFLRtWBFsRO7vIcNss9YeIPUkbukRPHz2G2jD3nkcae2CxL2p3x40wmfD9D7qkzmL5oB5lljW22d/0qZptlxk33l5k0fS3b0oup/tkbzgHx1J4ioAgoAoqAIqAIHD8CP5VU/UwvLspyd7D4u0l8N20zu9Iy2JOylQXfjWPslK1k/qKA8me6PK6XPZTn7GXTsnWs2Vl0fFqu3Mm0j79gzg4vHk3H0I6iWWc5eTn5ZOSVUf1Tsw1H0dThihjVJWRuXsoP305j7oa9pO/dLQnNHL76cg4r0xoEgIer3OhcGWlLFzPDDAhlNqPRpWM8KN+9nhljvuTt4ZOZvyGDst87EDQq2L14PktTy4//G/7SLBJXb2DttkyKf8EEqK+qmP3rF/L9NzNZtDWd9D27SVwxh2++msvaDLNBH+6qPLbOnMqXn09j8ZZ00vals2vDYr7++Du+X7CHUq+BGbO70tcy8YsJTF290z8+9yUu4/svJjN3az7l/qhekq6NS/nxu9ksXpfKbhnDO1YvZtIP81iZksvh8qqy/btYv3wjiXuLDkmqXLm7WDNpMuOnJ5HbyCcqyd+zjhlfTGdVRqMLv+zAlc2GuctZtWo7mb5ALDLWfnKoeasoySsmJ6eUSplNN9n8so5rapk2Shdu38vLk8kLkti5R/hv3cD8779nzKRVkjh6/QW9zjL2Lp/FmC+nsWRrBun79pO6YQnjvhQbJJf5yxz84Upfx6TRYrOVO6TdDPYlLme8WX5zLqWmzYxK0tcv58evpjBj0VaSdu1n77YNzP5hMt9NWktSZhnugxtVx4qAIqAIKAKKgCLwmxP45UmVt4L8tK0sXVVG68vv4OkXH+KpJ2/hhsFR5K9dRXJxA9kNA295ETlZueSVVB/m50U+XGVFklzkUiDXq6pd/p/TmD8z8//Exe3F1/AnZ14vHpcHj5wzJHz0emTf48PndVFZIu3kFlNe6T7kp06G/3ohubmFlJQ7D7luSmwYXlxVJeRn55FfWIF0bZ7++U3eSnvkbXxilkG7i27hrqt6EOuwUgfYV1lKQU4eeUUVuETW+gab9OCSa67mwSv70DYuyP9zIrfHK/r68FSVU1pWJclWTRho+JxUlBQKJ5G/zCn617dyxB1PWQEZqbvIiTqFm594gGefv4cHbupNbNZapq7MOWI984KvupQ8sVlOQaUkH+aZw2w+NxWF+eRlF1Ja5cYrtj5MqQOnJCjcm7SXEq+dOF8J2bvS2VNSE4Q2KITXWUVZgbSbX0xphUv8wY1bjFHXvOHz4Cwvln7zKSiqOPSnkz4fbvGpHLFjQakTcZWa5sW+bmcmyz75iFGLs6moctHoJ1miT7lfnwJKxIckP6mpd6RPnxdnWbH/Z6RFpVW46jtqXMFwVwunAnJFnzLhVKdH41LgLMghZd16dkcM4r6nHhJ73cv9N/YmYt8qpq/OA4+Tsl2rGfvlff53EAAAEABJREFUapz9LuO+Jx/gmRcf5Mm/XMdVXYuZ+sl4Vu53+/XNXjqZmXktueLeu3n6hUd45qkr6GeksHBFGoXlEnqX7GTe90vZE9qdyx+4h6dkDD/52IX0tuWTtjeHvMoavztYxuN2bNqislhsKOOioFzYNWzZJ6q6kKEAMm7L8golyTNktEsZbyF7d5QTNeAcrru+N61CHFjltH+Ve4PpJz4B7JPxY9rEaWvN6Zddyj23DaF7q8gDZcV21WUlMi7zKSypxFlvbDdlOemkJu9hf5HL3+yBDw9lGSmsmL2MTc7OXPnA3Tz5/EM8+eTNXDckgYqVUxi3aJ/MKrqpKtzN8glLKGh1MfebtjT5Pn4NZ2nrGTF6I3n+lwmVZGzcwOZ9ZTKeDXJWTGNWbjMuuutOnnrhYZ55+koGWFJZsnIv+SUufAUpzPpuASl6G4befjt/ff5Bnn76Vm47N5YCSbYWrthFzrFNQaMWRUARUAQUAUVAEfj1BPRf3IQEL75qJ04NbHadai84wuPpfdnVXHdFN+LkPBIC+dxl7N+winlT5zB58iwmT1nIvCXbyav7mZJRRcbmNcyfNpdpk2YxVa7PmrGEefM3kJpXRc6OjSxfsYPsEmf9T+lcOTtZv3QrOzJLqKaM/Vs2s2nVJlavWMvc6dLPxDlMn7OJlPQSpBtR0ScBTiYpq5Yyc8psJpnXZ65ibXI2xSK3FPCv3uoyspPXMm/GHKb+OJupk+ezYGkiu4saFPKXPPhDgs+KfaxamCrJgo/sLcuYN2sbWfJW3GtUk5u0kaWz5kl7s0T/BcxZuI20oircUg0qKcxMJz27gkqJ30rTkli7KZEtGzayeu485q5MZV+hG1dRJilrVzBbOE75cRbTpy1m5eY0CaD8kdnBAtUf+2xhRHcZyLVXn0W/ZgGgWbA6QokK0NE1vwAcvBg+F3nb1jBv+mwmTZjJ5Enz/DbLdPrqbWDW8ZbsY/PS5cyaModpP8o2cymrUvIpk3Lm9cNtRulukraXYO94GuecEY8nex+7dpcc+DkaHsqy97Jp8SJmTJ4tzOb6dZ07exVrtuzz+427vJC0jSuZPW02P06YJfItYNHKFNJLTTsZEoNXkLllFXOnzmaKtDFFWC1al0mlJFq+sjRWzljFtkKDkpT1zJu5mJWpZbgloPYUp7Fx8TJmTpzFVNF76rSlLN+aTYk492FJOQvZvWkj88UmU8060s/SDWnklErCUqe8+W/mRJ+tS5b4fW/ypLnMmLWGjdtzKDfFrStX++2zBhLWugdnXTiQntEWNFsAwXGtaB7iITunEG91JRnix1vs3bnu7vPpGevAqtkJat6PYQ9cSNey1Uxcnu/Xxx0sycRV5zO4VTAOC1iiW9M21k5xYSFueSlRmbKWdbmR9Du3P22joKKgkKqoTgy59Ez6tY0hSPtp36oV+Rd8GaJHGRlbVjNHxqvfhj/OY/6SRPb4B6QPryeHzbOWsHlXBuvnL2bqDwtJKfbh81WRIf4T1iKIgtQ1zJu2kHmLkthf6sL851LOjCRWrt7O9i0bWTlvPpOWpJJVVEZpfjbpmUWUiy1NgX0VeWK7dcw3fde0tdx3Fq7ayb6CavHxSjI2rWDSt3NYnFwoHmnWqN08pWTu3UHiPju9z7uIC/rEEmi3EhjXhn4XXsrF7T1sm7ua3VVOqoul3F4LXc87j+7RYgAZe474rlx8VhOKly1iXakhfeWx6vNRfDp9F6UuH67gVgy64jzOaB1KoFXDEtWKNjEBlBYV4nK5Kdq8ig35QfS6+GzO6N2cKIcNe2Q7Bl86lNNbVrEzaTc7s6pRiyKgCCgCioAioAj8vgT0X9ydBH+hCa1pH6eRMmMi0+evYY0E+QXWNgy5aAg94iSl8koQsGMZ3308lolr02Xmp5iMxBV8NXwMEzfm4pJAloIkxr//LZPWppGZV0z62tl88e7X/DBnI6mF1exdMpFRYxayLbO0/mctFTuWMP7z6Szalk05eWyeMYVvP/yesZPXsH57Bhl7tjDr+8mMm7GFtDIvRmUBqctm881Xk5mxZh9ZmZkkr17F3IUb2V5ZS0BmgYr3bmb2mLGMm7WT9Lw89iauYcLI0YxbmoWzttgRv6oz2bxJ5JGZivztm1izcjf5MrNSnr6eKZ9/xw+Lt7M3p4jM7RuYNGoc45fsJK/CDL6zWf3d90xbshfJq8hZN4exY75lzJgZknxtJim9iIrKYvaunsuEb2Yyf106WdmZbFwwk2+/nsHS5CLMVo4klyMils6nncHgbqFUpG5iyfwVLFu8mfyYnlx4astDq8nsgStzCxM//phPpqWwL6+UvL2JzPx2Bsvy3NT/8s9bRMqcSYz6agGrJUHIyc8gcc4URn+9gA17SvxJ9mEapzQlkeRCK1Ht+3DmkHaEeHPYu3MfBZJQ+stX5pK0aD7ff7+YtXvyydmdzNIJ3/OZ2HtJciZF5aWSMC1h3BffC9Pd7JfZv12bVvPj52MZv3gvJTJrWZmbwuyRn/PV4gyZGcpnz/r5jPxkJtuKDYyqTDat2EpqkUHlvm2sXrmejfvL8LgLSZ45gY8/nc2KpGxycrLZNm8yIz+fxfLUYio9fukafDjJS1zO96MmMGVBErtkRm/P1rXMmreRlLTS+nKu4nQ2zpnOuAmLWZWaQ87+3ayeNZOx3y9kfXq5vHaoL+rfCU6Q8XP97dx1dnP/MR4X1QW55FQH0qJ5BC5nOSkin619L/rE1BTxf5o/gWt2CkPaw44tqVR5fbS98hGev6E7YYFWfxFfcTbpRRqxCdHYZRY1e08apRERBBbsYdOC+ZLEzmLKlPXsckXRsm0s0aGSCPhrHsuHk5L8fTU/gTR/BunftpKYkn3g31m5qyjcsYrxn4/h67mpYsMC9iVvZPKI0XwzeyfFIrvHuYOp//cJX3w7ix9+XMGGlFzK5C2EK3Mj3w//hh8kAcrIKyZz21K+fOcbpsnYK5OkpCxxFqO/+I6vvp7MlEWb2JpWKC8rikidN4UJczazO98JvnJ50bOY77+cyrTFO9ibmcvudcuY+I3UWbqbnEoNe2gkERHhBGjeBgm/cJCxWJSRQYEtik5dmmKXUzWrTlBoBJ16tETL30lqjgaGHZ/VS7HMllb5zFIGhqtIkrsqmZHeRepeKWLYCGnaimgp5xFvaHvZgzxzQ08iQ2xmBfw2K4bo+GgcDh+7U/ZTHtaSTk3DiTjQOUS1o1ObGCjJEZ8vbiyzvyX1oQgcGwFVWhFQBBQBReDYCOjHVrxBaT2Y2Lb9ufaeM+kXlMuKH75n1Ihv+GbCclZv2e//dx2e6mISJ/7IYn0QD778OE89+SDP//0+bm63j7GfryRHkg5X8jLmZbbk8r8+wN9eeIyXnjHf6kYz4IpLGCSvz0Nr4sEGHR9+N68yhG7nXMJfXnqCv790K9efaid/x3YS91RSmZbI6tVJ5DU5g3ue/Qt/f/UvvPDEdVzZLwZNYix/i95KKsqLqQzpzXUPPcjfHruNe+66jEGxxWyau5FcSTbcZdkkb9jKxkZbIpv2lkHMIB5++kxa2Cz0vOUJXvnPVfQOhb1TJjC3uB2XPXQ/f3v6QZ576X7uGOBh7az1pGaVHj4hyszD2aQPFzz4MH+9cRA9YivJLdGI63kBdz58D489fhu3X9mbuNJ9JG/ZcyBY9Sty+A9vRQn71y/ghx/mMGdtIfYunWkRfEimgM9dTebCcXybGs8VTzzBq/94lBf++TTPD2tLoLuBuxSsY9zX23EMuUr0foAnnn2M5x87lxZpK1i4cf/hZ9C8JWzfto+SsDjatkqgU6c2tApxs1+iy9TcmtTQl5dG6s5CtG4X+H3muWdv5saLutGpXSdOP+90WlftI3H5CjZpPbn16b+KfI/xgpS5pGMl68fPYXOhi+qSNFJ2a7Q/51ruuf8Onnjmei6TGYS8IguW+EE8+obYRtNoevFdvPr6szx+XlMCS9ZK0p2MbdBV/O3lx3j21Sd55ckL6VSwihkr9srs00GsqtNZOn01u2jDJQ8+IH79BH9/5V6uO7MDcTZ/BA0yx5G3dT0rNuUTNPAqHnvuEZ559gEeubEXkfnJzF+4U14KSLEjrYZHEqr9JC3dSFp4Vy44NQGvJLPFhTp6bBgRHLxE06SpBrlFlBiGhOgNrntL2TN/Eeuqm3D6KW2IDLVTUVaF15UuM0GLWLF2J7vTc9glPvLdqB+ZsWofBTWZQINGjma3gqzdm5jxzY+Mq99mMmtBCtm11d2leaQuncuCkg7c8KTY8NXHePHle7n5VFgvic3agpqChmDcnlLJmU88zsv/upPBcVa8kpQWxp7GTU/ez8MP3sojf7mIU4MzWb4qnRLzJ41mVUnws8MHcPWDD/HynYPomBBsnj2wlaayZPYW9tm6cM3jD4l//40Xn7uBC1qUkbR6PevTrLQddD73/m0Y15zWDAcNFqcbp7yoqbaHEhHW4Ly5a7djiw4nylNMUZmDwIRODOwezs5ZE5i/fBPr121i1eKFTFpfQhAVlJSZlZpywfNP8c97+xEXYEWsZ56s2cRmexctYX1FHKf2b0N0eDVlRW48QcGEOKzYakrVfoZIEhhAkKeCqkrnz78Eqq2lvhQBRUAR+JMTUOIrAicMAf3XSKIHRNBy4OU8+n9P8eLfruWSniHkrPyRt/7zA4vTK3C7Mtm6sZTQZmFUJm5i7RrZNmQT1CIWx/Y09sgbaXkpTEiQQXV+ISUFhWSVOrHpOrrRKLz4WTHDO7anbeumRFmlaEgCTRLiCDAqKC4pJEfeRGeUBtKuWzf6NHNIAZ2Apq3pNKAvveoCI1s4CZ0HccllfYks2CxB1zwWyJvu/aU6Hplhyve5qMzazJRRY/mq4SYzJmOWZjQOYKWHmjWLxI1F2GPC8Ozdzta1ov/6dHxhITgkccqqqKaypmDjz9D2DDi1Cz06xggbG9aQ5vQ662yG9IqkMnU1C2YslMQ1nYJCN5UlFfhjs8YtHHJki2hCjyvu45VX7ua2c1tSuXQcI6btOah/A6+nnM0ya2jpMpSrewTXBnlW4s6+hHOb2LDXmsWVvI2U6nCig4rYlZjIutWb2CLBfliQm4LsIior3YfI4JVEYktSLl4C0dwVpJfpBAZYqEpPZ8/efH+C6ZEedTtYPJWU5RWQV1xGucuHw2IBSWyLC4vYk+UmoXt/BrcJAM1CUEw83QZ3JapkJ8lpFgKiW9O1SwxZS8czecpyVibrdL1cgu9mHHFxJW0j2dmEMy/qRFSYXaQAR8eBDO7kIGfvPkrLqxrbOHsPqZnVJPTuRce2CQTq0rQjgX4DOtOpQ6QcmGspWfvzKCzTsHrK2L9J7L9uB5kSGJvlq8QHcsxih9tEV2dpFltXLWPaBuh1+YWcHq+haQ6ZZTKgyoXrkHpVlJfLybBAAjUpK7v+1VtBZuIixkzdT9Tg8xjaMYIwMyLX5OruvZR3vZDbnvorL//jSUjCJDAAABAASURBVF595WbOTcgRH0hh9y/6GVkITdv35bI7ruPW+u0yLjuvG02kO/BRKbONqbtKCO82iPM6BslZHXtIFN3P60+z8mQ2p3rlnKxi87hzLuOiDiJvWAA2C4T0vpDbhnUjYM8mls6Yx6w5MiMsyWd2fhHuun8c52vJkPNMu8QSEWTHatGksQOrJ30f+/I1mvfuSEexlVUu2xI6iM+0IMSZS0ZmgUh5oHyjPV3HYtPQfW4kv6LR4vXirXbjsgQTFGwlOKItF91zOWdEZTP186/54osJfDdjP23O60sCAYQGN6rd+EBe8mRtW8I3U9MJG3g2QztHEWG3Y7PraB43brl3Ss7ZoI4L88+6u6128Q8r1gZX1K4ioAgoAoqAIqAI/PYE9J/s4icu+lxVFO/fy/bUPCqtocR3HcRl997P848PoklRIpMWZGAYZZQUesjbtoqZ0+bWb3P3R9D3lJZEW3RCu/aiU/Umpnw7m+mT5zL+6zXktOhL746h8jZWBNBkO+itu9fjxedrHFLoUk7iSClcs5rHPjP4kJkXr9uNx7Ci22xYai77P3U0RAT8i6uMzE2L+OKND/l0/BJWbNzF9p3p7Mmt9l9GtxPUpCdX3HEDtzfaruW2IS2kpZpijT/LKC3xUbhjIwvnLKjXf84Og6Ydm9HUDBQbV6g5kuDJLgGlpeYIoyKLDVN/4OP3v2LsrHWs37qLlD255JYemrjUVqn98uEqLyJj1172FXmwBIYQ07wLp15yJVf10NkvSeO+2pI1XxKsU4WzWmAGBjYOzOSS1RRILpllK8orxAY5bFm8hDnT59bqtpG88Ca0bhEltjMLmyXrNg8FSTvYU1BNcd5O1s6eythvlrExvUiO09m3cx85kiXY4+JpGqVRuH4R47+dxdQJS1m53U1Ez+50jvNI0ldFdbXut6W9rmmTVVAgQZKIO10aITHduOapu7h5cASF4nuTR43itX+MYkpyZV2NQ77Ly8rFXx3YJWs84EdBBIVYsHlceHy+xkmVBPBOnymHhsUicKhZNE0DTadmqaa6yinjJINtK5fUMprLrFV7yLfF0bl9NME1BRt/mglVSRaJi4XB5N2EnHEZd17cSuxhwWqLpnlLO549e9hd1bCayFCRwoZkg1B5uRCmaTU+6S0nK3EFX3+0kMwWQ7n92h4kRDr814JCg7BY29K/d1Oio2poWqLa07l1FO6KQkkkj8yLIy52wqKa06VvT3rVb10k0YwlzF/HKzaskNkUTYaUDTu1i66jBQURbOg4a7MVTS4FBtnks241KNkyjbdf/pQvvl/G2m2pJG/fw/4CGd/eujLmt13sKLbRzf1Dt+rqaknANGFpEdvVXRfbB9gJsHhktlb8rO70wd8iY0hsKCFVBezZV8GBu5AhzMrJ3b6fosB4mkQZck3DF96Fa599hpefuY1777mH519/nKtaeigN6ED7FiBm4pBFbJadtJJvP1nIfpldv/nqXjSLDkAjgoSWYQQWZ0tiXklFQ52dmexNK6HCGkGYZGv1XFGLIqAIKAKKgCKgCPweBPRf2om3NJvEKV/wz1d+YGlGBW6JLgzNihGUQDN5Ue+WGM9qbULXnqHE9L6Ix156hlf/8zyvvvoI99x0Kdc9cC5d5MlflieBicNGYEUG69elUpIwhPuevJy+TcNwiHABIQFYvGUUlEmA6vHJm+ASMjKK5I38zyUUUtm/BhERH0VsQAW5u/exu8SJ1+fFWVZATkYW2SX+QhileWRu2cQ2Sxeue17k/PdTPPXw1QxpbaspoFmwhTahc/9e9G649ZPgsVVITZlDPqV812Ciug/h9r88zsv/fo5X//kYD911DTfee77oGEHQIXUOPeHbn8LmbVkYPS/kvr+LbP/8C/dfO5AuMZaawl4XVaXFMnNVdtC/ZXJTuHsjE995nw+npFJU5ZFEyIOruoKyagu6o7Z+TSvyqaNbYmVGLwQ9JZE12eWSTCATRE5K0neyK8cn7KSYrJGt2xMlweOp193GE688y6v/9wwvPnk7t9x4A9ee1Zb4cKuUarC6c9iycR/lMpvToWN72jSTwLNpPO16dKBDrIuc3Wmk7ndRXeGk0umVBKKSgr172J4fSNeLr+Dm6/oSpzsIDo+mabxBRdpedhaZtvThKioka9teskPjaN1ExylBZ+p+H63PuZVn/vsSb//zUroUb2fa8jQRSJPNQWAgOCsqcUpyJC/9iWrXgaiAbLZvy6O40uPnVFWQwpYdHoLj4wkLdKBLzfo1vjmtJHAu3pvB/qxynKZvOsvI2J8jdiivLRZGfEIkLXp0ZNBVIsurz/Lqa0/y9F9vk1mcCzl3aN3sTW1x+TK8birz97Bh/mzGTUjBPvAqHrm9DxHis14R1BYYQLcBPQnNXs2MlZkUVrjxeDy4yvLYM28eS8uiOeeU9lgsOr6qQtI3L+KLd6eRGns2Dz08lI5REpybLyUMaCUzt/EROsXZRZSUufB4PVQLu6z8auxBYQSJziLScV5tBATH0KKVFdeeXaQUVItPGXjKS8jZuIO9wU1o3yrgCH162DR9DruCenOvzKr9Q3zuhScupl9sEJILH6FOzWlRtz4pDkloQlSUh7z9WWRmV8msj1f47WfPnnzKjEhiYkPwlRaRl10gvtAwc5G2AqOIa92RVoElbF6+kr35lbiEv7OyhH2pySzbVEhc1550jjRwleexZdp4vl+eS0i7HvTq1YKw8gxWLUjC0+MUesZokii5KNmfTkahE58I6asqIn3LEr4cPo3tEUO478GhdIkLlNkpr1w3aNOrBy30TDZs2CkzpRVUuTy4q0rJ2bSB9XvLiG7ZkhYJ4SKoWhUBRUARUAQUAUXg9ySg/9LObOGRtOrXg9bsYsZXC1mXtIftmxNZNXMBSVpTzurbDntAE069sDv6mimMmZ9Eyo49pKyeyUf/+pgxqwskmKlk8w/T2VgSSlz3ngw57wzOHtASR1kRpZVuvBJktO7Wg6baPpYt2cLajakkrl4kgUsuuWUaR7vEtmpPj05RFCUuZ/KP60hM3M7ahctZuGgz6ZaaVjSbg6CIMOzufHZs2E7qtm1sWrGQNbv1mgK/6DOG/hf2JXznUiYt2MRGYZSybhFjhn/O6Lmp5JR5kIhMElJD3mofuQNLUChh4VYqc/aTunUnKRtWsmZtEjtzaxgYZZlsWzKfSbO3kF47sVbTmoPQqKa0b66Tt2QaE5ZuI2VbIuuWL2PBTjvth/aifU3B+k+L1Ub3oefTyVjDZzK7sSlxLymJ65n+xSy2SMBfH2J2OZWLu7vZ/ONiVqzZTkpKCivHf807781g9b4SqsR29Y3Kjmd/Mpv3VBLR92yuvXMYt995bc127zCuPrcL9sIMdu3axz7hvnHNbsqi2tLz9FM4+8xedIq1UVVQTIXgCo9rQo+e7WDPcr4dv46tYst1S1cyY3EeMQPP5owW1ZTsXsHnbwznne/Xs317Grv3FlJlD6NV03CRRAOtFd37h5G3cRVrNm5jR1Y13k4Duay7nfXfTWb+ym0kb01k6djJLCtPYPDgTsRGBtBoCWvPgP5tCdi7nAVzlrBik/jmmsVMm5/Ijn1OatwqhJZdO9E2ooKUZUuYvSaVlK0bmDf+e0Z+MYcVew+eCfLhKk5n3Y9j+WDEaoransq5vQLI2JzE5o0pJCXlUOEIJmLAhVzfzcPKTz/l+/lb2bwhkbVzf+C1j7cTevowbjjFgc3iJnftj7z+7BhW2ntz8dCmuNP3sG2j2dY+8itdaF1P5ZxeGrtmL2DO/E1s2prEionTmLfLR8tuHWnZJLSRysfrICg8kh6n9CE8dzlffLuaLdtS2bxqBeOn7CJs0MWcK+Y9fF82ohOiCC7bL2N4LztSkln141K2VFdh/hXSw9cxz3pxunx465y3WScGdE/AnbiOuTOXs2FLMutmzmfJthIiu3ajdycHaWvmM/bzyczbVnTQ2AykSZsunHVGUzwbZjPiqyWs3biV1Yvm8+OYKWwO6MqF1wwkAR2rJZBQSy5rxo9n2uqd7EhKFr6j+GJjFJfdfRYtTVckh0Vvv83bU3dR7qomd/0k3nphDMv17pw/tBm+zDSSam2WV+GCTmdwyaBmVCyfzpRJC1m2ehsbl8zmizEr2enryuCBnegY92vuWahFEVAEFAFFQBFQBH4BgV/+9LVF0KznOdx17ynE7pnF+39/k3+8NoZJSWEMvut+buxjRbMHEX/uXTx3XTTJ33zKq8+9yavDV+M68w5euLYlDlswfc/vQ7MQCxVZu1i/aB5fffgxLzz2OqOX7aew2sDadSjXnduNoOS5fP6f93nruyyan9KPfqe1IzLYgQUbodGxxMeFEeyoU0cnICxCZgmiiQi2QVRHTr/sCoadFkzarG/5zz8+ZvTCMgL7X861Z8QSF+6AsDhanjqES9p42PD1h/z9tW+YnBjAOTIj1LxZOAeF1IdHbQ2lSatmxAZrmD8/RJbQQbfw5C3tKV86geF/f4tX35pPesuzuevK7rSKcUC5E6KjCIsMxG4Be1gUCRI4hgXZqdOG5t0444y+dKpOYtL77/HPD5aQYWvGqed0Iy4qCHduOilJu9lXFSRMaLQEN2vH6TffwuWdK1g6YqTMLI5k1Ix9hJ91Jfdf3RFro9JyYLHj6HY1rz5zLk12zebtf7whs2vj2djiTu69vA0dmwYjkyCgt+bKp2/inKi9TP/oQ1598WNGLjfoe9sVDO0ST7hF2mqwFslsiC+0Ld27NKVJZIMLhNO6Uzs6x+g4C0uxt21J5+7NcVQWsmfrOmZ+/x1vvfIW/xk+iZWZbghtRuehV3Lvpc0pWTCW1//xAR+N34a310U8dE9/Im2hRHe7iAdv6oK27Bv+8eK7vPbBGsrk+r0XNvV3rGlRnHnnJQw0NvPlu5/z5cpsmeFrzTXP380N7UtY9NlI/vXqZ3y52sepd97Epb3iibT7qzb4CKTrZdcw7LIu+BLnMfL/3uP1zzZidOrJ2Rf2pU1UMKY7Otr058Irh9I/cDdTh78nLL9lemoAvS86nyv7NwIhbbspzc9m59ZcEJ+s3DaXEW+N4O3/mtuXjPhsNelYCIhsyyVPP8RNPV0s/epz3nx9JB9+t4fQ827m9ZeHkmDV0Shi6/ztVEfFEVa0gfGfjuZdfztmW7PZmFOGU2/B+Q9cw/kdXWwZP4a3/vkpn80tpOUF13Dd2Z044gSsSHq4VbMHEh4XR3xsMI1xWbAFhhHTLMZUCwKjaSYzcH+9pTvGyh9445XhvD1qBQUdLuHJvw4iWqTX9GBiWjejSZi1UVfdrxSf61zJog8+4F8vfcp3OT05V2ZGu7YMwW7VsYRE06RFDOEB1gPjh0rcejhhwSEE2nXQ4xl47RUMOzeBsuVTeFde8nwwaSeW3mdx1aWn0CHEJ7N2BmVFVRQVCadGEoAlshW9L7qe+65oTdXaaXz4n8/4ePRy9oYN4Oa/3MMheleQAAAQAElEQVSVnWpktoZE0OXKO7m9Vzlzh7/L3//+CV8ut3Dq449zX5/A2la9VLugID2fMm8hiQt3UBkeQ2jxJn4c+WUDm81kfUYJ1XokA265hdsubUvV5nmMencE74xcxt6Qntz80MWc06/J0d2rantXX4rAkQmoK4qAIqAIKALHQkAijGMp3risHhhJ27OG8fKI4Xzx5X/49Is3GDHyGe4/tzk1IYOGxR5J95ufZOS3b/P55//H5/L97qODiJHgRqOAuV8spmzI7Tz3zBO88d4/+WT0i9zRy8PGdbsoLq0GPYo+Nz/M/338f4wY/Safv38fV9x4Cy/+53ZuHNyGKFoy9MFHeOHJizmtTRA1SygdLxzGMy/cyfUDE/ynHAmdOefevzL8S2lj9Bt8+Mb9/OWeS7nzkSf468WtQXMQ1e4Ubvrn//HlV28yUmR9942Hufquuxn+zhV04SiWhPN45Zt3eWRQIBLT1VYIoPUl9/D6iP/y2Rev8/nXb/Les5fQvVkoVk2KRPXnjn+8xN9u6C4zGtD6wrt44ZW7uKR/0wPBkRZKu3Ou5am3X2fUV28x6rOXeerpB3ns+bv46+29CcgtpsoSQtcBnYmRJhutmo2wFr0kAfqHzAq8xeej3mDkyH/xj3sGcaRfWWkWG9Gn3cIb37zDZ5//h8/HvM1/7+rKuY+8yWePnEqEmaianUT04aaX/8HHoteno9/iq9HP8sDZbYgN1M2rjbbY067jqX/fy3VntCa80RWI6Hkud7/yOA/f0InKTUkk5oZx6l1/4fV/P8+7I/7BK48NpUlVGuu2Zvtr2iKa0e/6B3l7zJuiz39Fxtf456Pn0jbAfxlrcATdrnqU4V+/Ldf+w6di709eu5Iude4hQXtQt+t49fPhjPn+ff5zbeuahDyyK9e8/CqffGHWeYuvvvw7D57dmujD6OPvyRFHn6vv5l/vv85no//L5yOe44Hbb+L+Z+7n3psH0i7ELGUjqusZ3PLiK4wUv/r8yzf4+K2HufWcdhzarIPYToO46/33+Ubkary9wfvDr6Sr2aRmxRHbjate+Ddff/NfPhEbfSZ+9c6TZ9MiQBPtzEJxnCcJ8WffHa6tB7igbTR+HGHdueKvzzL889cZIb4x6qtXeOKGvrSOtJmNHLJZHAEEhwUT5LCiHXQ1sHU/LnviLzz38GBaNboWRstel/Dwfx/lqk41FyzBUXSUcfHWmLfEhq/L2Pgvbz9/KZ0CzesW7IH9eWTs2/zzsngaLU0G8cg7b/HZqP/w2ZjhfPzShdz4l3/z0aNnyUuKQCKH3MVrH93LpZLYh9ZXbMNFT/2Nlx4dSq9mATVng1sw8Ob7+denb/DZl2/yxejX+Ps9Q+kRZ5PrEXS94DpeePNh7j2/DX6R5GzD1RbZnH7XP8y7Y95llPj/SLn3ffCfu7moU3CDYhYcEa0574lXZSbpv2Kn/zLqy1f469B4DiytueGDdxj94hCaBTXl3Jf+jxFjD2ezh7i4UxwhZkVHAgNufJDXP3mdz0a/7verD/59Kxf0akKwbhZQmyKgCCgC/0MElKqKwAlC4Lg8gjXdgiMklLCwAKwcYZEZkKCIMGQCpkEBHxa7ncqMdNJzC8jPLyI/O4e8SgsREaHYrJb6staAIEJDA+TcrxFZx+oIJCg0EIeNwy+6jjUokJDgI2rCL1p0K4FhIQQFWNA1ftlisxEQ7CDAYWlQv4xKTzCxMT3o3zmwwfmDdjUN3e4gKDxY6nOUiw2/zX6iWWSxBgYTFurAYtHk6NesBrpFx1tZQUFmFpniDwW5+eQVluO2BBER1lAQHYs1QPQJOoI+GppuJ1j8KCzoSMY+vKzWwJAafY7WUOLDQaFBBDqs6IdvEhEGW2AgQSEB2I+ba4mOjiDCRcfG44pjXvzjy/QNm+XIOkir0d0GctXNl3Nev6aHTTakyDGsmtjbQVB4CIEBHNNiCw0lSLJSTTumaocUttgDCA6R+4G85Dnk4lGc0KxWAsJCfvp+IUJqgUFip0BsOsdvsToIDpW+xb+t+vFrVrWkCCgCioAioAgoAsdO4Ocexcfe4jHVSOC8W4fQZO8UXn78FR5/+AUeuuddZlZ148oLOhJ36G+ujqn1/43CUXQ562yuvH0w7Wx/do1DaNe7O33bOVnz1Xs8dt8LPPrAa7z5zXasXU/jolNi/uwK/unlD4xpSYdunWiVEILlT6+NUkARUAQUAUVAEVAEFIHjQ+APTqogqP8dfDT2fb7+8C88/uj9/OvTd/l65P2c1yGSoD9cuuMDWbVy9ARsTftw5eMv8fXX/+KNVx7kyb8/z4dfvMqL9w2mleOn2lHXFAFFQBFQBBQBRUARUAQUgT+GwImRtpj/wL1lJ04Z3IuOLSMIsuqH/HuNPwaP6vUPIWCx4YhKoF3PHvTt3YaEcPuRf1b6hwioOlUEfgUBVVURUAQUAUVAEVAETjoC+kmnkVJIEVAEFAFFQBFQBH41AdWAIqAIKAKKwNETUEnV0bNSJRUBRUARUAQUAUVAEVAETiwCShpF4IQgoJKqE8IMSghFQBFQBBQBRUARUAQUAUVAEfizEvj5pOrPqpmSWxFQBBQBRUARUAQUAUVAEVAEFIHfgYBKqn4HyKqL34eA6kURUAQUAUVAEVAEFAFFQBH4IwiopOqPoK76VAQUgf9lAkp3RUARUAQUAUVAETjJCPzipMrlcpOTla82xUD5gPIB5QPKB5QPnJQ+oJ7xKs5RPqB84Lfzgaoq50mVVv3ipMpmsxIVE6E2xUD5gPIB5QPKB5QPKB9QPqB84I/zAcX+T8ne4bCrpMokoGkaZmKlNqviIAm28gPlB8oHlA8oH1A+oHxA+YDyAeUDR+sDuq6ZKcVJsx3NTNVJo6xSRBFQBBQBRUARUAQUAUVAEVAEFIHjTUAlVcebqGrvDySgulYEFAFFQBFQBBQBRUARUAR+fwIqqfr9maseFQFF4H+dgNJfEVAEFAFFQBFQBE4qAiqpOqnMqZRRBBQBRUARUASOHwHVkiKgCCgCisDREVBJ1dFxUqUUAUVAEVAEFAFFQBFQBE5MAkoqReAPJ6CSqj/cBEoARUARUAQUAUVAEVAEFAFFQBH4MxM4uqTqz6yhkl0RUAQUAUVAEVAEFAFFQBFQBBSB35CASqp+Q7iq6d+fgOpREVAEFAFFQBFQBBQBRUAR+L0JqKTq9yau+lMEFAFFABQDRUARUAQUAUVAETiJCKik6iQyplJFEVAEFAFFQBE4vgRUa4qAIqAIKAJHQ0AlVUdDSZVRBBQBRUARUAQUAUVAEThxCSjJFIE/mIBKqv5gA6juFQFFQBFQBBQBRUARUAQUAUXgz03gaJOqP7eWSnpFQBFQBBQBRUARUAQUAUVAEVAEfiMCKqn6jcCqZv8oAqpfRUARUAQUAUVAEVAEFAFF4PcloJKq35e36k0RUAQUgRoC6lMRUAQUAUVAEVAEThoCKqk6aUypFFEEFAFFQBFQBI4/AdWiIqAIKAKKwM8TUEnVzzNSJRQBRUARUAQUAUVAEVAETmwCSjpF4A8loJKqPxS/6lwRUAQUAUVAEVAEFAFFQBFQBP7sBI4+qfqza6rkVwQUAUVAEVAEFAFFQBFQBBQBReA3IKCSqt8AqmryjyWgelcEFAFFQBFQBBQBRUARUAR+TwIqqfo9aau+FAFFQBE4QEDtKQKKgCKgCCgCisBJQkAlVSeJIZUaioAioAgoAorAb0NAtaoIKAKKgCLwcwRUUvVzhNR1RUARUAQUAUVAEVAEFIETn4CSUBH4AwmopOoPhK+6VgQUAUVAEVAEFAFFQBFQBBSBPz+BY0mq/vzaKg0UAUVAEVAEFAFFQBFQBBQBRUAROM4EVFJ1nIGq5k4EAkoGRUARUAQUAUVAEVAEFAFF4PcjoJKq34+16kkRUAQUgcYE1JEioAgoAoqAIqAInBQEVFJ1UphRKaEIKAKKgCKgCPx2BFTLioAioAgoAj9NQCVVP81HXVUEFAFFQBFQBBQBRUAR+HMQUFIqAn8YAZVU/WHoVceKgCKgCCgCioAioAgoAoqAInAyEDi2pOpk0FjpoAgoAoqAIqAIKAKKgCKgCCgCisBxJKCSquMIUzV14hBQkigCioAioAgoAoqAIqAIKAK/FwGVVP1epFU/ioAioAgcSkCdUQQUAUVAEVAEFIGTgIBKqk4CIyoVFAFFQBFQBBSB35aAal0RUAQUAUXgpwiopOqn6KhrioAioAgoAoqAIqAIKAJ/HgJKUkXgDyKgkqo/CLzqVhFQBBQBRUARUAQUAUVAEVAETg4Cx5pUnRxaKy0UAUVAEVAEFAFFQBFQBBQBRUAROE4EVFJ1nECqZk40AkoeRUARUAQUAUVAEVAEFAFF4PchoJKq34ez6kURUAQUgcMTUGcVAUVAEVAEFAFF4E9PQCVVf3oTKgUUAUVAEVAEFIHfnoDqQRFQBBQBReDIBFRSdWQ26ooioAgoAoqAIqAIKAKKwJ+LgJJWEfhDCKik6g/BrjpVBBQBRUARUAQUAUVAEVAEFIGThcCxJ1Uni+ZKD0VAEVAEFAFFQBFQBBQBRUARUASOAwGVVB0HiKqJE5OAkkoRUAQUAUVAEVAEFAFFQBH4PQiopOr3oKz6UAQUAUXgyATUFUVAEVAEFAFFQBH4kxNQSdWf3IBKfEVAEVAEFAFF4PchoHpRBBQBRUAROBKB//mkynCX483dgScrE5/nSJjU+V9NwFOMLz8bb0UVxq9u7CgaMAwMdyW+ynJ8Ts8x9+kr2I63rBrDJ31VZuLNK8Tn8srBz6xGNb4C0bO4BBHhZwr/eS4blVl4C7PxVXuOKLRRVSBl9uNzHrHIb3LBV5BywFbHuQejMr9eJ8NVLPtpeMtdP9+LIT5XJX6QnYfpQj9fQZX4aQJufEX78RYXYhzFMPzJtjxV+Ir3ic8c2Zd/sv6f/aJ5U6vIwJNb9ss0MSrxZoktKquO+b56+A5lrLjlvln9aw1b13ol3vQkvM7f5UlT16n6PtEIKHkUgT+AwEmWVOXg3TIX9/akowpkjPLdeDd/gXvReDy7U/C5/wAL/KouPfgKt+NJXiFJoQRwpbl4s3OO04PuVwl2aOXqnXi2rsabk/cby+fDqM7Es/pN3LM+x71mHO55f8e1YDHeY7Cvd9tHePblSmKGPKCn4l45TwK6kp+X3blXfGoinpTN+I4i9j4U1Il5xpc+E8/6qfiyC48ooJG3Dk/SVOFUW8RTgi9zDe5t6/GWyr4kP55fGMfVtnjYL2/ih2KrPDgG+x62ocOcNHLX4kmegbcEjIIteDaMxrs76zAlDzrlq4KC1bhXbzqqe9FBtdXhIQTy8SV9h2fLKnzlh1w8phNGZQbe7T+Iz/wGznhMkvxBhSXhJ+NH3Ot3/jIBKiVhWfmN8EvHbOqXNVJby12Id+cMuU9PlhcWztqTv+ZLEinfbjyzXsGT4ZNB+2vaUnUVAUVAETg29rbw/gAAEABJREFUAvqxFfeXPoE/ivDt3oh3f9rPB7+mFuVp+DI2YVg6YG3WEt1qnvwTbVX7MXJ3483NkCBhEu4NS/BKLHdCauApEFnlIVxW8duKJ1G7kS6J9dYMjJhWWGJaoEdGY+z8RIJ7CbyPsncjZ6W8zZboTV6eamEdsbYQ/wiw/3xtPQy9aQcscXFo/tFVhW/PIjxJy373GZyfF/YIJQrXSPC6Bl9eaX0BLaw9lqbt0UMC6s8dvGNU7MfIS5Kk1rzixSiW2a192/CVykzwqrF4tov9/UzM68dvM3JWiK0qMF/AH79Wa1oyKvaJTskYMq60wHisTXpiiQyqufhTn4YbozIdX3rmT5U6Aa+J3AVb8aydiLfyRBIvAD2+K5b4Zmi2XymXuwQjf5P4zPEI4n+lLEeq7kqXe/oy3Dv2HP+k3JzqK90qLzzyj9T7T5+3RGFp3Q1LeBia9tNFf/JqxR65JyzAk1YMwU3Qg47TA1gLx9LpTCwhv0a4n5RcXVQEFAFF4LAEfoMQ57D9/AEnZcbC48Ln8WA4S/Dm7ZRZkix8VRIlm9L4PPiqSzGMALQm/dGbNAeLeUE2mWLwle7Hsz8Vb4EkavLCS87KKm/BJFjyVTulnk/emGbjyZY3qOYVVzk+adqoypF6KXiLzTJyQVajXB6QGdJWaSWGT9qQc3WrUV2IN3unzDRliDxSp+5C7bfhLBXZd+PJ3Ie3XOo3rK450EKboEVHyxs5uWCVgF72tdq6/i95gBpV+XgzU/BkpeNzipD+C+aH1PFV4yuS9k1dSw/t3yzVcDPcBXgzZHZMZsR87oZt1ZQyKiSQzpTruQUyU3PodbOUX54cCbSzs8UeEsSZJ81NomLDtJe5OYvwFsn18prAx/yZpq9AOGXsFram3cwKh26mrX37FslD+kJsAy/H2v18bAPuwtY5CiMru3Gy7a0Q9sIlfQ9esWnjiwfa1uNPR+/eDz00mHq2XuFWmCa23umfhTF8tU5iT0BvdyZ6y/ZoVp/MdInv7V0ps6dr8ZSWCxNhXFvUMH+GVLgPz8E6iSMZbknGvJKYVBdjJs3irgcEarhnGOKHWXjSRQ+ZBZSqDa/6940y0//kusm7oc28LnnTLMLIt69oL94ykc8peuVJUpUis0u5ufh93etDiz8NS6cz0KLC/G2aH6ZNvPl78WTu9dcVUczTtZuQsodJ+XZoYQEyiyR2Dm6D5eB8xBxrdf5XeJB/17Z08JdRmYNnv/iY6YOeI/iY6YdZUsb8WW+16HlwIw2PTb+ryMUr5b25OficvoZX6/e1cEkqO12K3ixWxpvYVu4vhmmjKhkTmTK+88TnD1PVMMdYXqrIvAtv1aE/OfNVmPqIfXKEt7Cu79ArvuIxxEYyFrKlfm4hdWPOcMp9I0d8L1/6bGhTs7LPKQnDfrzCyFuQL3UaCCXTtT6PE0PevvhKTb8Q3y8po8Z2cj8wx0ROIm6Z8fcUm/4gflhXXZzQKMsQPWTs5ossdefNPo+0+SpkjIkd0nfI/atauEkfhy3rxedyYo4j077ebCkv917DXddJJFrr82RsdUcLFPZusal5n2jYlji/4RE/q61i+ufR3DNEKDDHYt4OPOZ9uqyhjYS/q6L23p7tH2feEum7Vo2asZWKt7RKZK89WSeTzFb68vfg2b8Db4ncs7x1171yXxBd/b6TjzdHrueJnZy1gpucK2RM7VyJZ3eq3CMr8blFr9p26/Uyx11pNTW2q7142C/h5ZL7kPkMyNiHdHvYUoZHZDHv7elyj3U2ZHBQ8YBWaN3PkwQ3Ds0iuph2M/2qLBNvpvh4qfiTqYo5rsqy8GaLLnLvk8ODGpJDn4Zhb4KW0BktpPYBbOrvFr0aDW1h53PL2BRuUg0z1fTrlIz//lk/ruS+o7VAP/Vu9FgJb+TQLP5zzy2zjNoUAUVAEfi1BOSu82ubOH71S+ThPn/ucr4c9QOTJswmfV8mniMETT/fqzz0dy7Ds/RLmcH5AU/iUnn7Pg73yu8xf9blK98vb5HX4svZgy9tLp4d6/BVyMOnXB6CG0biXj0dz871eNZ/jWfFdAkIzB49GNUSIMydJG/YvsK9RNpKlfrytPBs+I/0Mx3Xipl4U5fiXv6OHG/As/FTXGvmS1uLcC8dLrMlO6j5dykufLsmijzf4k6WgDtR9pdOlAA1C2lOOpMHyH6pt1r62bIcT4rIuOIb+U5EYia5LrJIgOPdtxwjJ03yAQn4K3dJm6KTvFWXAuApEh1l1mbZ9xLUr8GzbQLuZaPxpMubQalhVOeJfh/gXiVt75I+ln+Ie5Po46986IeRI20tEhm2r8Oz9TvcC4WDBF7+h7ohwf/Wb3Cv+FF0lb62jBN95Xp2bq0+ZnvyoNw3B8+aH0SWZXg2/yBlZAZjzx4J8uS6O0PkXybySN01o/BsWoG3sAijYDOetaNFtsV4UhfiXjkG98a1eA/z3Nc0eYrqslXniD1rC1hDsPR4AFsnST6lG0R3X94c3PPFzklio52zcS8S3XemY3jMaMBf6MBH/hLRdytGWQ1Yo2QD7jVf496wQORZLPKKbFvW4CuToJE8vCnL8O7ZJW0V4Nu/XoJbmenIScKXOFOCpGQJrCUQKdyCZ90o3OuF/faleFZLe5vWYQY8Rtle0V1m1rYsELnEf5O2InnPAXn8e4bYVwKlLR+LTSfg2ZOEZ7O0MV/sUyLRiFwGJ96touPKaXJ9vfiicFs0WdxCAjy57kufjDtJeC4TOVZJGxkie4bwSNuKkb8F7y7pX/h4i0vx5a4QXddKAm4muR58WeIvq8RGG+fhSZZt1Q94kxNBuvaLJwGlUb4TY986SWZLIEQSq7zFeHdmCH2zhAejIhXPyk9xr5X6e1fjFpu7li9C4jOzwGE20Wfzx7iWfo85Xv0+uHgavpIK06S15V14d4wTm4gfpq4Ru4nvL5mIJyungR/WFjW/vIVSXjisGCdja5WUH4979RQ8mQW1cpqFajajNBVv6iy5VolRvlf0FZ6rZYZ45USZURAe68fgv1fUz/CIL7ly8G2UcuIf3h3TZcy8i3uX8PA3WS32ETvL+PTs2oZn02i5PhVPufiZ2Me793vcGyfgXj5BGAv/tV/gXiasto2X8SAyJq/AbfrQamFWKIGs2Wb1HmlzopwXnzbvQ+u+xLN+vrwcqhHKl7Maz4bP5J40RdqWMZAs2/KvcG/diM98MZQnvrZTbFaUhi9ppp+Jt0zui1UZIt8IXKuk312b8G4QnZb8WHtfNDs+zFa2TvQR30paJ/eEubgXi+7JMtYP+28TM/GunYV7lci2bob0uxT32s9wr1kg9wBTtyp8OxeKHyfiM1847JVxJ/chyVdrO3aLT67EkzQPb5mMr6O9ZxgumVHdIrK9LzyWy7hdjmeZ7CfurbG/BPI19/YZuJbPFP8VuZa9LWU34dkovlh/b5f7fdJOuTfX3nMqtsmY/hb35iV4zHvWCrHzlg34/P8eLwfvlvm4Vwib9ZPxJC/DvUHG+eoZeHOKpIwku3vX483ahpG5Cq+04d1vjptqjFzx6ZWjcW9cVNPuKhnzm9YjeUgth4O+PJIQpk3FvUDaT1qD6YOeRSJLljmOD5T1Zc/Gs/gbPDsS5f41CfdCuR+m5ck9TBzxQLHavQy8pt75ucJIkqaNc3Cv/Er8Yx6eJLHhSrHbVjm3QfpdN8t/zrPyS7nXbBQ+NU0YlWl4ZMx7s/ORAYU3UXzdHHe5YuvqbJndnydjKk3arymPu1jupQtwb0rGZ95bcpfiXiRtpmzAs32a7L8n46pACou8RpE890fiEb81GzByRJaF8hwXf/HfMxZOwlNSjiFFpYJaFQFFQBE4bgROqKRq8YJVjBk9gS9Gfs/oz75n6qR5FBfVBSDHqrPchPfOxrtxoQS7dvSo1liirJAtD82ta/F5rWg2O1gt8h0omx3NmSsP7pl4ElNlpiMBS5M26CHypnLfdAlS5MGFPDCdKXiXfipBQqG8MY3BEhuFLlmQb+sHeNdvxbBFSb12WEKy8ZoP541J0kcsloQ2WKy78Kycj/nvS4zyLXjWLZAHqFfeqLXGGhcHmTPxpm7FVyEBZ9FGCfAWS0BRhR7dUq43lX724UtdiTcjR3RKlYfVXLxpuRDWDGtCC3RrAb4ds/GkbJf3eBKE5G+VB/9yeQiFy1vFdtJGDFqV1JMHndfpgopkPMuXYYS2kPqt0G3ysFwxm0MD+Br2ni3D5flnE3nbYo2Jxtgjwd0+6d9t4Ns7UR6q6zF8oejx7bBEh0PuAjxbRN7ispoGnPJAzNgB1QHoMW2wxsZA6Qa8WxfiySnGcMnDNHWyyLwYo0LKhMeg+fYLkwUSYFSgR7TC2qSlyClB/u55EgBJ3zUtH/i0R2Jpcxm6YzNmEOda9qM8vDPwhfXA2rapzDTJk9SdLAnVl3hKbWI/4dK0BRYtA88yOZcrD3WJhQ80KHtFkjBtT8Eol6TJuw/Phulig1y0kGZYmrTCElyNL0V0SNslflWIIUGpN30vhqajWcWvrFb8fmYPFNlt6O4sfLvEtqm7IbwploSWaEYm3qQJElRVSz/peDeNlkAjSfwpRFjGo1tEjoarzGL40qfiXrsJIyAWS9MOWGMi0Arm4VmzRWzuk4RagqOtwtsWh6VJe9E1Rmwi15O2Y1S58GXMxLNK+OQXoYU2E18PRreLfFYb6FaR3YFus6HpGkbBGry7N+IzZ2BLk0W2+fKGuBAimmONby71ZJzKjJOv1tRG6U68ydPwZjvRo9tiiYtGq0zEu1ZsKa6HJPTepLHiq5kQ1gKrjDVLsPj9DknMN+9ArNRQW/++kTlVXlqswrCEiT5iN/FBvXKjyCZJSG0y58uaK+N3a60fSr+xcVCyWmTZhK+k0t9Oww/zp4Pe5GUy5uzocabfWiFDfNb8N3GehiUlbyvbLQwWSIJZgfnTPm/S9+Lfm+RNe7jo1wY90IkvWXTaWfszUzP4KxffyfGhR7XBktAMi3sj7kULJfc0RK5luBfPx2eNxLSPNUZmU1MkGNyd6w9mjXRJYFbPw1uhoce2Fj+wY2wfi3vFXDknJoqRcxEujBQJXNP2SB15sbF9sSQeaRCYgCVB9I+wYKSvxLNrqyQjokP+BrknTsQnAbMW3ETKNEN37ZIx+COePBeaRextc4BFRxN/1WRfM1/O7J4h4zsJIzAeS5O26OE24TQN98rVcq/hMEuWvDCRRLtUxxLTFmvTNlgCS/CslX6KSsU+B1eRsb9lrNhJ7pc+k2dbLKGl+JLmyPgV3byV+PYuxbcvGcOtC7tEfLvX4surqGnIkyvX1ol9pGzF7iPcM4TbnlyEfE0d87O6QPocK8yK0fw2aoFu2SUJxiRkQg8kW/Ft/VDu7dswHDGiu4yjYBmrS4ZLYpMCduGRIHawpOJZMR9vuQTr8mLFs0F45ZSg1fl2iAtf8ly5f+7D8ObL/kQZQ+sxXCHoci+0mHaUl+5nA2YAABAASURBVBieVNHPZ0GzOg5sdnNf7FicIr49Fe/+UrTI1lgTZNwhz4KUSbhTpV1Tn4ab4cSQ+6tbXtZ5q4PFR0X2hAR0Xzae3dsPlKxOFD+ci9cdjJ7QTu4lLbAYO0WfRXgrDx0zmH1uXibPpgJhmScvi74XhiK3Fi1jqCUW3158G0bL80nGhh6LJdb0se1yj1ws9/EiYVogtlwguqyTsRyNJV58I0L8KVv8VF7S+Kok4Svajtfso3Zcm7OXvuQf5KWOnKgQ2VbNwCvsLPHtaziY9+/lP+CpFrWMInyrx+Ar98kBMkaH48mSe1lcW7lHynNrtzy3xP9xN/IEf1n1oQgoAorAryEgT6dfU/341p09czF7d0vQ6vGQn1/InFmLKSws/hWdyA04pg+W3sOw9RqKtc/VWNq0AwkKDZs8kFqeKg+RtmitL8TWeYA8bHZL8LESo+nd2E67QmY2TsU24GasPdtjbP4ajz9glBuxRW7WbW7DNvQmqdeOeohRZ2M7/VKsneV7yD1o1YswoqTv/udj7XQutjNvx1K1GW9JEYbHQG9+MZa+l6LHN0WL6y+yyIMzb6+8OZVgYs8seShEoXeTfnqfibX7RdL2TVjbdZDAx3wruwpvrjxcO9yBzWy/i+g38Dp5QGn4ts+RPgowspIkkGyG5dSrsLTrg97xUiw9h4r+syWJccvDTQKASpE+siVaswFYTn8Ya5cECfAPj9wolQDYEY0W0Ra96w3YzrhAEoogKVwoCeJMfFHnYjn1WtF1ELY+N4u8vWG/BHFZGfgEG06xZexALAOEichh7XsjtkFnojn34927Sx7Q0pRZMKYv+qn3Yes7GN3YJ4H5frS2N6B3H4Te+nSsfS9Cj5OkIVECK6nSaLWGoDUX3qcPxaILx7wdeDZ/KwHeGDy5LsxozsiQgGZ3Ataz78fW/VSR9xKx5UMSDCzEs3M/uMRvGjV64MDIX4o3zY3e4So/d1vnc0WHO7F17Y0WaJX2D5TFGo3eQri26I4e30PYi2+06ybBNxJsdcDSXezVsRe68NebdhK7pkuwkYN/0WXmMeZ0bGeLL/bog8XhP1v/YbglQN08Gl+kcDpTbNG+h3AROc6+FkugKb8Hz8bPMSKuQu93Hnpz6b/HDWKfdhjbt9QGf6D5orH0uQ3bILFJc0m+mg/A2kbkje2FpcN52Hr0xxIZLskotYtwz5CAqtiH3vku7P0vFN+8ENtpV2Lp2E7aqy2GAy2mr9j6evSWLcRnOqA1aYdRsghfoRvDTFC2boRuYoOBF4lfn45toPhyn3B8S6bKDHVdO3Xfos/6DzDCb8M2WHyry0CsfW7BdtZZ/uC/xnm8eJMk8HIMQO95CZbWwq3rlVgHdJc4cDfe/PyaYnVNyrdBkPjU+Vh7n4ce1wwtvo8kmGJGmUk0/ONdCh1p1cLQ4gZjO/16sf+Z0sblWJtZxIbpNTUMQxqyovcy9RokY+syuQdcgrZzbo1+PsldOt4u8knfYaFoTYeixxfi27lHfFDGp9mKrRvW/lcL4zOFzz0SoGZhaB3Fdy6Tc0OwnSrnokswiuStfsEOvLuyIPJU8bWhWNoOxNLrRvQmAZJ4SqJdKh2abTpaoLe/VPz3YmzdL8baaxCaIxMjX0OL7Ym1wynik61lvEmZrqfJOMrAu302Rvw92E+/GlvH/lL3NqwDemFsktnKUrPRg7aS5RLMetBPvVH8opcwPgvLoPtlPIvvZBWB3P8OqiGHksW2uBRrf+HYdajoezN6mOkrIlstDikkayB6i07omlzL2I1QFr/aKT7lRos8Re4nWw9/z4iXlz8H3TMMJIEJbof11LuEV2u04OZobYbIPXIKvlzpyr9qEH0O9sEiW2eR68x75AXBXIyYW7ENOE/uH+eJH96BLjNz5gszSjbhTSlFa38Rlm4D0dsMlnEg10MypM00fJWmxF5oIkz6Xo2tu7TZX8ZmXDBGqdz/7S2xtBkgyU0P8Qmp23co1hYxkCXjNqscrded2PqdW9PvaTLuEiRhW7/EP8vtF7fuwyP3v/0L8BZ3xHbO3dh6DhIfvALb0AewhFXXljIwMuRlTmYrLObzo21H8Q0ZO4PvkBc00/EUlmKIqLWFj/AlBVqIjL0ulD4uw9b/XDSfFI3uLnoLsx6Xyb3pbEkS5UVf1n55ISgJ1r5dEHQ6tkHXytgZgq3vjSJbF8iTRC4/SPxQ7iUe4eifUZPksCITT6YXvbPYKG89nrRQdLlnWeS+p7c7H+vA29AqJsiLHo903Hitf26Ft615bg25oOa5JWZtXFIdnWQElDqKwO9OQCLq373PI3bodstD0nze1JbwuD0SAzc4UXv+6L/i5SHbEi3aXlNFl8DFEQpWeaDIc6DmZN2n9FUpbzFLitFb9pAHdu15Wwh6Qi80Yx0+f7xrA0tXSVBiGgSatWWlnkXTaw40CUQDIuUBLQ8BedvvPxnQCoIKodoFAe3Qoqow9q3As30jnr2SADmtMkshb91dEljlpWFIfT1cdPBXlo+QLli6nYW1VTQUZ2AYVvTYNvWyakFN5I14rLSfgpEpgUvxHnkTWiZvdBfg2SZbkgQ06ZI0BAdJECIAgjpg7dMaI2Uu7jXfSWK0CJr2Qa/FJT02Wi3d70a3bMGzdRLuFSMk6WuGHh0G1v0YWV4JAFqhBwXWc9Fb9EaTyMRXKsGs/1nXQgLrVmgRgfXt6vEd0R0OKMvGzKewyfXozhLU2aSM+EN5vgTh+yQ5TMRr6mBue0S/qgAJzIoP/5bcGoyl9WXYL/w79qHXSXASiJYxDdfiBXh9PnmbvVwCorOxhuvUC2uX5LilBJ/75S2/+CFHWHxZiRjWBPTwKDRrbSEtDkvPi7C1k0Cv7lztpcN+2aIgQjZXMt7E5bh3J0nAnwfeQOFQUFMlMBy9Ze9629acrPuUiMVbhC99t/iXJD1a3XnQ4iVBHNxf7FSBsV/s4kvDu31Jjf2Fna9IuLokUDL8BoEm/bCEip8KCo5qkZm0wnQMPUB8ryVaXd92SUgi26PJzK5ARguK8TMidxme5FV49u3BW1ACFgmQzX8H4swQuwajtWtNfdc2aVMSAS1/Fd7aCYgDIpXi3ZOM1lYCfmsDyKEDRI5A0LySwMhLgmxJ/J1p+PasqNfZmy/jzSly+2Sj8aJFtEGzO/HtEzl3rBM5syTozZNAslBmoxqXPeQoMFJ4d0XXaq6Yswt6WBz4pzjknB4oPORFQDPxbzn0wwoMk+vCT2afCO2BFiV+v3W+zDQkSt9JkiDIbFVxPvhEH7NOfFdJqKUdc59AcFjQmsmYkXb83WrxIIkHXrlv5O0FpyRYxbvwpS6o0T9JZnMqzOxQx6hy+1vRwuPQYmQs+o+Evl3sEBjKoVG5WcCL4ZQxmJ+L1rqBP1oC0JtIAmOswpdtljtoy1qPYbFjpC/Fk1QnSyIEO+Qe58LwHO6+LrZoEiu+U2tfi9xjA0Q+SZ4OHuhajCRqwQa+4i14K6tFBrF5tYbeqjVa3T2jOJFG94xKGd+eYmFM/aKZusd2gGJJArfJtm+7JGTlEJAmiWptMU1kkHu7jp84aGJ3h2xtRN46XwyQfoNk7ApjI0fsKDNcRs5GvCl1um+SfoWlS8auywMI/7gmaGE22ZfVIu0FOMAivipF5MxBq4zZsnzhFoneVOrVXtVCY9ETWkNhIjIxWnu25ssw/y1YVjJEny5jvOYc6MjUMpb2XcXeYgc57d23BgLl+Ze6uMZn5D7hSZXkPET6rBBhZJViP7G2QouNgWBLTRlhSpD4dqQkqEE1pzQZFyZrw1khNtuPr9Irvt9JXgDVXEcPQ5NZey1InonZZWgyA26J92FsF192yQvC/G0i+plYYoRPvvA15NreWrbbFuFJTZU6oWKzQ2fWap5bm+W5Nbnxc8ui1XauvhQBRUAROD4E9F/UzG9U6ayzT6NZ8wQsFgvhEWEMGTqQCHlL/su7s4IuW+29/qfbqX3I+98uH/QUMQNQrwXz2Yr5YNUCwMYhi2aTvhqdjZGgShcZ6k7KdU3zHxj5y3CvnY8vvwQ9JA49Th5MwQH4L5syyCNYIispWyuX7JnH/n8Y7zXlM9Dqy/gvyocB8rDBV9unyG24JJB1lsvb29pNZkAsrS+Vh5PoE9ASyxlPYevWBotHHqJZItOSEfJ2Upo6ZJWHYBt5Q3qWvBmN0NDKJEje9AWuxBQJ5LxSWgI2f1Yku3WrzDiamZKUrj2jgamgfFG3mPL69QBNxEe3oVls1CzmCWnbUyVvhmvlN3WR56oe2h5L1y40bAqJvIyqDLyJk/GWSguaBT2iLbYBD8ib2nNgncw2VoFmVvL3S6PF8JSDXDN75QiLVp9JNS5geCUoEbv8VN26GkblXgm2ZuJJTkGTmTVLbCv0yFjkNb6pgr+YpmtQF7D5zxzmQ4qA8Gl4SV4rG/4/XCCSaE6oLD9ge5OdJw5rz37owcH+WoZVMmhd9+8f04fpo4dj6JJAzVkpCVMi7s2SqGdUoAfFY4lrjkXGtJgIDL/goIkhTVemdjHb9IgfiRH8Nqo9XfflryX61R3Xf4uqhujpT0SkTaNaMrLq8gN6uyOxdOyFJTpaWq6vJTs+fOlzcG+dh6/IJ3FdE5GzCXqwRIKGXDY3+TrianKzCb8jFRD/wxF+UJ/SqCEvPKp88iJiCq6lC2X8GFiiZCyKH2gOrWYc1LVpk0Bba2wfzUyAzJ9o1pUxvzX5EGjmH6Aw/7gNpq1rNz2sm8zsSEIkeZOUApFbs1j8u0f1ISKL0WRt6GtyUu4vyH3xIAVrmpQ+cEuC5ywT/Q7YQm8u94+mwqRuiNeUrv0UllaRq7G6tdcO+rIkoCdIO5LR+fZulfuoJABWGUdNQ6SgyGneM6oO9CtugXnPsDa6ZxgYlVkyo/up/9/jaI4YsX9LeVEkLzx80oyoKJ/+Vat7MeY/Mj9iau7tmrlvblbMfMXcM/n67yWug3SPHYKlWSu0QE2KCQDTBkejq5RGIGv+G6SMjwZyIS+JMO+zct1cOWSRvg4ep1JfM2TsVRX57x6absX8Az8NfUYT37F0uh5rVBj1eh3Sdt0JsZvoojXUxS7OZgs8IJL/Ym0B8VNxJqksY0A+61dJRM1/dGXIdf9Pq+M7Q44kTrm5ePdtgQ5nU+P2osDBzzVhoLe5CUuCVt9czY4Xrc1d2M66Qu4/oJU2fG4JS9SiCCgCisDxI1B7lzt+Df6ali68+CyuveESLr3iXK657mKuvu4ioqIjfk2Tx1DXLm9I5UEdJW+7MjZj3t/9N34JDHxZWzEsp8rbuGNo7meKGrnrMIyeMlN0Pbbeg7C1bormrQSXzKIRgh4vD193ocwo5WCYD3hpzyhOwbt7A74CeVCYbwEt8oY9bzc1L7UlQKjYL9fkrV5gVwk4YiC6G1q46NT1WmynDcM28CqsXfuLnvHoUTpGwQaZJduH3v5KbOc/j+3iR9BLxsqbWunskLXGhS7jAAAQAElEQVRYgo8J0lcnaede7Je/ibWDvHk1f7bnlPaay+xXjshSITqYdSXg8u3bhKE3Q4+IRZMYAk1mArP2yttEmVEwy8gj3cjZjs/tQ4uQmY5DvDHAL7+lSQe0hMFYB4oOp92AtdeZWJrGoEe3REIwf0s1Hz6oysSz/iNcW/Zg5nj+8/IMNnxukUFKe3X0NkPl4Spv0POdGHLNLGNUpODL9KG1aCXlTGHNs4duepM+EmPk4y3O9cvtL+HMxJsqLHPFVrXt+c/Xf8ibaXGo+nygfD+GzNZoLa4TljLD1b49ljAJyiok2K6v81M7Opo1BkurVph/CEKari/s2z8d944MDF8klrbyJj2wG5a+1+C3/2nXSR3xh6bSn03Y1tc6eEeXXE1mCcWxDlUnCD2qBbomNsxPo04noyodX952jGI3uCoxyjIxKjzofe7D1vdsrM3ED2zFYLo30rdD2oiRRHRPKmZcWDPWyvHtXIsRc0aDN+t1skWht+0g+srMiFP6qD1tFKyUfqW/CkmkfDJuWrSU4Lkrlu6XYfP7y/VY27WRt/ut0etmd2rripIYuSJzgPDofyu2HoMlqA6RQFDakpizvthvsSOO50ufjxEgY2/IMHmx0Rtri2gol9kO4f6LugzviBaWIGOlD5be1+O3+SkXYmneVcZgDFqoJGhH07DmE3OIz8oKVrQA86VPNEa63Hv856QR8w8gZIqt9NPlXiXHB68yXjWHBa2d2OFU0c+8/wwYgh7SUhiHS7P6wTWO8diC3qwHutWKb8tEmflwyf25L7o9APOe91P3DL2+J/Fup8z4Zu9B7/0o9lMuwNqyI5ZAsUHtbay+6LHsxPRBDwqVe8mZWPvfUGOHAeegx4ifRUcJT+vPt2bmBj6B7XPVlpXkJjQezVEm9ym5f4joyBsKoyxHZun2y71ekmZ5F1Bb2P+l2UOwNO2J+W8KPYV1Y0YSGdc+3KlJUCmJqHi7pc05aFoweterqBkzw7D27CP+0gU9Up6LFn9zx+1DC28pfhAoz4Ed+Mq9Ne26ZQaxSPRyhqI3SQB7rOjUHs2yBm9yMr7CQPSOLcEaDHH90IJD0DoduK9Z+wwUNk0kqQqtaa/+s7j2udVZdJPn1hVvynNL7jv+51Yd2/rCakcRUAQUgV9FQP9VtY9zZTOBMhOpp557gLvuu4H2HVpjsx3FA+g4yaGFt5JAdDBkjMO9cQqepPl4NkzGk5yG1uM6rAffr39Fv1p4BzR9H96ds/FumYpn4wx8uQUSpNaYxNLqfCxBTgnWf8S9bSGepHmSLPyIZ8cWebvqQk84BUtMDMbu7/FsnoFn2yw862bgLdDk4TMUPTxGgh0JEEJ24V09CU+ivPHbJv2sn4w7RQJJSTIo24lv7Ze4TR23TJOH11oIHiRBM4dZ3LBXZFku/W2SdrZMxpcXKAFcc7DFYul1AVqhPAA3TxR5hduWSdLuVmjeW4IoCajNFm3ykb0B7+YpIvNUPJsm4t60HiO4pQT7HdHl8sGrHi2BU1w7jD3jcG+ZiSdZ2t4wAffmxZLYyExMowpWtKDWWLoOgR1j8GyZIbxW4tkq/a1NhJ7XYg3X0VpejTV+N55VP+DZsghPklxf8w0+40KsHZrLA93SqNVGB7ED5cENxr75osc8YTZX9BiPZ+saSSjkzXSjwuaBBCWh4jiuvfi2zpA3rrsxrDEiZwDkL8azWThsni52lgTUaTUrHN0mwYW1+x3o+eNxbRD5d6wWGSbhXjEBX75M00nQbun5gNhEmG2eJMmz9LVFyq0ajzs9G+Nwf+WwrueQFhJkSaK4R3xqxzZJkGR6r+6afOvNBmEJD8S3axzujdK2338X4M3MBAlqQRP9RMdAG8auCXjMfjcJp11p1GTBomeI2KlLX4yUsXhMfzJ/IiZtuZML0E+/DIvGIYu17yPoRaLjxonUcJuKe8MqmfiS9vxvwsHS+Sa06i0yWzlR/FzGzdZpuFdPwL1buDtrA7j6lsUXIlrJy4wsfDt+rJVzKd6cXA7rjPX1jsOOpqHF9EZ3rxW/niZ9T5V7wEx8pRL0+gPmX9BHYEcZRxFoRSvxrp8pfi3MtwivDeKnmVnitEfTprB0hKA5JMFNnCJ+KfcbWwLWjhehZY0TX5uMJ3mByDoJz6Zk6HUz1rDDtBt2OrbOlfjWmVzFDskiz4YfcG1cg8/8QwSHqXLMp8LkHhoqPpa1CZ8nCL11a/E80OvuGbvHCVvpN3k+nvp7RrW/TH1ftlAp3xxj7/gaG8hY9CTuAMFQX+ZYd4L7YGmni+8L/42yJc3Gs1l8cIP4VlERR2Veq9gxQF5sFEqdrbLllKHFd5d7aSRGkujlv+fPwSPtewt0uf+egVU7SFBbmCR2Z2EJScS7TO51/nvNVHnezJEJIUng64qb/44tagfu9RPxbFuC/3649nu5j6dguEWGunLH6zuskyTELdHKV+JZOxVP4lzhI/x3Z0DUOVhayP0SK1pYE/QmAXKPWABBck+IEQEswWjRfbA2zca3cgKerYtE3ul41k8QW2+Wl0lSptFqPrcm4jafW6b+5nMrNxCtSQskuGhUUh0oAoqAIvBrCei/toETq748IJt2kgdPgjw4Q9ATOmBpIjMg9ULKjTpCgrnm8gbOBlqAzLA06YUlsvYNrqMJegcJuHvEY6TOkIeKBAO7U9AS5K3vGf0lzrKArSmWblKHBosESHqbK6QdHeofbEHo7c/AEizBc/25QCxtBkpAGobe8iIJ4CMga7k8UGZI8JIv5eVcj35oIQEQeRqWvkPw/0U+889trxmHtzQCS4ezpW4MWmg39J4XY0nwSkA4C7ckTd4cp7Rxpbxl7Cyy2tDiemHtey5aiegh1z0pq/FVhmMdchXWwHBofinWAS1h+3SRQQK7HYno3Z/F2oTDLAkym/U3rMYGeYjJg3DLdAlkTsHau6sE0Hb0djdh698JrWAtXklG3YkLMULOxdLvDAlagsEmrNvfiLWXlJeg17dV+twyW961dhSe52OJDwJrpCSC7dDjog9gDG6PpaMEBrHyVjVFgojkRXizSiQxEh06RR0qZ0A0lu63YWtbjbFNgpkU4St1DM8ArBfJg9lsWW+P7crnsPiWiazCZtt0vNmhWM67D2tMGGZ8rjc/G0u07IvJCRWeLVqgBdpBa4p1kOgRWYVvrwQgErB500okkT0Da+v26FqYBAyiU1y82ROYfwihldgyPhzMRCxDZneCOokdB4htd0liNk14SjBgtMcy6GqxZ4T0E4veYjB6qFQ/0mqRwKDlDVgHd0DbOR339hWYiTWht2A7TRhbdLQm12I7tSlamuiYslh8ZD5G0CVig85owTYJ6vtjbZKAZjeVbNBRzKnobWPEb2RmYvd2fBXVEuB0Qm/SFj3ECmG95M3+BViiKjCSxRckwPPmVItfXo2tn8gdHoAeKzMvnYZIgC822DwNb1qa9HcFlj5yXfTSzL8i10Ps1NEqbUjgm7QI965EtA5PYDulJjhuIJF/V2s6DNs5wm3/PPyJ2tbZEkSdivV0sUdr0cMmOsdKYtyvvfS7DvPfs7i3LZDZUrF9977oUQH+dg58WCT4FR4J0Zh/edNj+nS+Fb2VyNm5m8xsIXq3lbf9oq+4pxaYIAxkP8KB5oiV/b5YIhu0KYmuFtMTSzNpT7OjhbTD0r6hLjpSCUtP8ecAHb3DbVg7ujASp4s+M2UW2is+cIfcF9qA1YIWOxBLk2iZldSpW7Qmwi82Fv/Mb+1JPa6/jJnmaPZAGUtXYmkeipGxUPxBkolUSRDM+0CXfugW0MLbY2naQ3yM+qWhXiByR3XB0rk3WuYskSlJxmiMzDhdi7Wf3CtSxdeEqWfHBpHvRmxDB3JAuvomZScM67lPSXIs94NkkSV5rrxAKsIy+HoZ5uFomhRptEZhadsdS6iMufrzdvSmvbDEig9bZT+hG5a4FujigjVFotBbdsDaWXg2HYAlxlJzuu6eEXe4e0Y02CPFDKdgiQ5CC2ku97Bb0Cvnyj1QfHn7aozgy7EOvBA9QprTLOhtLhM7m/uy+ddAGe9nyr3dBvV6yLm28rIhLARND5b6d2MJy8O3W3SXF2Le1Az0rufIbGRbdD1c5O6CJUq4UrfY5H4t5+IlyTf1c7SSMSj6BudIUrFaXmAVQKTw6XU5lljRK1nGlbxs8+ZVoXe5C2u3pnUNNfgWW4b1xn7e7egVC8THRL+t8/FmOORe+KRwa1djO60ttotvw1K8DE+yvHxJmiGzX+FYzrxIdBR9GrRYsxuJpZ3I4rdVBHrrrlgiImsumZ/mS7Zm7bBEhptHNZs1SpjLudgoNC0CS4eLsfboBvnCx0yqdqVAaH/hJs+0gJoqWnCCPC/l2SAJkKWXsPWftojNWst97zb0KrOubCmL8GX4sFxwB+ImyM0NS2e5fwdqQII8t56U59Z6GQ+ivznGvafW3AOD7HJdrYqAIqAIHD8C+vFr6kRoqRmWU67A1qOPPCzkhtz7Umx95eFZL1qgPKjOlaDzGixBoEX1lut3YWsXRt1i/rEHa9+/4Bj2LvZLnsN+3VvYzzwDi//+a5f79QDsw26X92h1NeRbHry2c7/E3tYC5n0cc4nGdslL2BLC5SFrHptbJNZzJGhs2VyCohh5gDyN/Rpp/9p3sF//F2wD78d+ujwMEiLNwhIoDZYH4j+w9TpLHlx9sPS7AIv5M6paq+mRPbCd8QKOa/6D/fJX5ftF7H16YrH5q4NE5XqLS+T8cOxXPoP9sv/Dfuk92GIC/AU0R5QESs/guOl97FeLHDfI9xnysPRfPfRDizwd+7UfyvYWtmvex3Hjg9KW6KeZZQPkQXZrTTuXmtyG47hQguzYiBokwb2xnX6p6Hcv9gtfw8/1hg9xXHQnthZxaGYbARLw9b4Iew9JYswmazdNggnbGX+Xtv+N/aLnsV/zgujZBd2sU1vmwJeOFtgC61mv4bjhDezn3IftKpHlGrGzBPN15bSwftivGoHjarHHpaLLMLFFq1g0S02j1tOEaWexk0NqNL0a++Az0CND5EDWIAnkzhAdr3ge20UilylPr17ogbpcNH3wSmzdZRZCjsxVixDdh7yC42ZhfNpQ8b1gCaouxnaF+Nj1cu66V0Qv4dLnBmx92opfdhNW0nZTs/ZPbJYACYzuw2+/s+8SLp/guPg88VVTjpp6ls4PYr9huPjRX4T5ezguuEhmFoIwtbR0egh7X5EztM5hauqIAOIXjwu/jzFtaBF/1FtcLmUvxJ/8SjE9ZoAE1CL3sPel3bdxXP4I9iESZPe/GVtrAW2Pw9JV/EFsbBP/tl31AvazLxOOLyDvJcwW0AJbYh30HI5h4v8XPy39Dcdxei8JxOXyEVZLh7tl/H0k/ifcrhd9zj8P26kv4ujXWdozo1GwtL0R+5Vy/cKnsV/9JvaLr8MaF+XX+ZBmg9qLDH/Fdt172K+V7TJpX3zG3v8GLNFIcivt5gs1/QAAEABJREFUnyLBWixo0X3lfnEHtrZhaBFdZV98q0M49YsjHq2z6HxqR7CESP59kfA7E0t9Admz9cd+2z+xRchJSdBtF74rev9X9HlX7HQ/tp4P4Bh6iuhix9Ltbzj6dkELqtFLaohdnsferZv4mnlUs1l6PIy95yBzuIO8EbH2exT7Nf/EftnL2K/+J47T5O1/qM1fWG91MTbzL5rG+A/9H1pUH9GlRi/zhBYk46fvkzhu+Qj7BcOwhoDmiJZA9FECbhR7X/yMyCqszhmK1cGRF0dnuS/JGL/6SRkncu+5UcZK26ZoVv0wddphvUD8p3nLBnYKwzLgNmxmQmgPxWL+Fdcep6M36FNvJva5SOTp16/R/eCn7hlaaFusfYVRZzGC2EmXJNox7GOxgfjMdW/iOPt08e0PsbcSMS0OSeRHYW8j+/VrDLbLXsEWF4JWr0oUtvOewtZcknsxs1nBNvRVub+8iP2Sf2K/7h9yX+uJHmBebCUvtq7F1qEz9dUJwdLjGmy9h2Lx355t/nuE/bIPcVwn/LqbZa3oMktjO0s4Xiv3p8vk+5qXsPfqgK7VC9d4Rw9ESzhfxswIkeFNbNe+hf0a8bM2l+O46oJ639SizpDrH4vPPI7t0vfEJ4VPgvj5AQEbtNse64U3YWvWQmzVRp5pct9q3Y76okE95Nl2EbZ2rQ6cC+iItY+c69ax5pw9Xvz7DuxX/1fGqvjpVf/Bcc7lWCMbGjdCxt+1OK59WVgFH+hfc8hYlGfRNSLvVX/DdvHr2K9/CntCkJQREFq82PI/2CKFtXnof259hF10t13zPo2fW1JFrScvAaWZIvA7E6i/D/7O/Z7g3WnysAyQ4DcE3frbiqrZg9EDA9AsRzKFBb1Za3R3Ct6VU/Ck5R708xEdzRaEJTBQ2jiCrKKEHhCK7rDKQ/DgMhpI4KAHhx21rnpAmPQnDzZNO7gx0OTBHxiKxS59HeYy5qJZJEgTvR3Shm6eOIpNohfNFiisgtCPqo50XquXxWE7YgeaI1x0kWRZih+x0BEumNx1P/ejEuiQVjSLHT1AfExYHXLxmE7YsQSHox9JTZnW0IPEZjaR8xfoeWRRxI42sUfAkXxPF3cIFL5ia+uRWhGBTDsFhaJbjlTm4PM2LKKPbtc5jEPjX47GD/0FzQ8LujkOAxxounn8+26/xgePJKlmDRTfEttYjxrqkZpqcF5sJRmNxbSVtcHpn9nVHOJ7gcJWk/o/U/a4XhZjHt09Q+T6BXodjaw/f38/mlYOKnPUejWoJ3X89+0A2xGHjFm6powdfidbaRa7+OkvvAcepU7ULn7d/gg/rO1ffSkCisDJT+CXhhAnP5kTRUNnPpr5c5G2Q9CjYjHcFQclVSeKoEoORUARUAQUAUVAEVAEFAFF4H+TgEqqTnS7lybj3fgl7mWrMSI6Y+3QqebnEye63CeMfEoQRUARUAQUAUVAEVAEFAFF4LcloJKq35bvr2899gysF71FwO3/xTFgAJagX9+kakERUAROQAJKJEVAEVAEFAFFQBH40xJQSdWf1nRKcEVAEVAEFAFF4PcnoHpUBBQBRUAROJSASqoOZaLOKAKKgCKgCCgCioAioAj8uQko6RWB35WASqp+V9yqM0VAEVAEFAFFQBFQBBQBRUARONkI/PKk6mQjofRRBBQBRUARUAQUAUVAEVAEFAFF4BcQUEnVL4Cmqvy5CChpFQFFQBFQBBQBRUARUAQUgd+SwEmcVBlgyHbM9KSO4ZO6ZsXafZ98m4c/u0k5n7e27s8W/vMUMEydRLefkthkdtScfqqhY7kmMpn9/iI7H0s/f1BZU7ffnelP6fo78vbrLuPwp8Q54jWR0z8O5fuIZX7BhePpZz7P4e4Tv0AoVUURUAQUAUVAEVAETgQCJ19SZQZj3mp85YV4ivLwlJfj8x59cGY4i/FkbMCd5wR3Bb6sjbj2Fhzlf7hbgnvLXNxlJ1fA5Emfi3NfIfxUgF+aKpwy8FW5a/1aAtq6wNYMRs2t9spx+3KLbXNScKcXHbcmT5iGfJUYRdtx70zj6L33N5benYs3XWTKLfhtZTKT+MrtuBJTkXT+FyhVjmfnShnDhZhN/YIGGlQRP5ZGfJXleMvKGpz/FbvSnmfnNFwypH5FK6qqIvAHElBdKwKKgCKgCBxM4KRLqnw5s6keez3VH92Ge9wjuN6/nOrvR+ApkETnYO0Pd1y+C9/m9yUoK8KoysSz5v/wzJ9zlMHdVjw/3I5nuwTEvywaPJxEf/g53+JbhcEKDM9PKJU1Du+qZRilFX55jZLVOGd9QPU2CYzTl+Dal4a30n/p+H1Up2Ns/xrvpp3Hr80TpSWP+N/++biXr/1tE5hj0bdabLl5Pt6de4+l1rGXNdwYhaL7rIW/UPddeOc/g2dDIsav9TlXLp71b+Mc9zyeXSXHrsvhanjdeJfcjTfNTNgOV0CdUwQUAUVAETguBFQjisDvSODkSqoMCabWL4TQq7HfN4nA+74h8K5nsDr2S2C06CgTowP0tbAO2C8fS9Bdw7AeOP0Te6cT+I90AvuHofkrZOD8RJK6nZmSkPxEtRPlkqccY8PTVI4Rhg1kst+UQfDtl6DZ/Uo1uHKk3Qo8G7ejte+Ctvt9nDOWYLhAC+Q3WCQw/Q1aPdomPYvvo3rBD3gLjrbGMZb7LWb4jlGEIxavWI973sei/4pjHltHbPO4XOiF475FBJ5/Bnror2iwchuelV/i3t8U21Wv4+jd/Fc0pqoqAoqAIqAIKAKKwMlM4NckVScel3JJXirDIbw1WrgNLDa0uJ7o7U9DCw2Guskqw4uveC/urXNwJW/GUypvxg+njeGTZKgar6uuohQyz1Vm4doyC+eGVbgrnXKybtXxVkt582dyPife0lyMKqfM3hTgKcnD4/LW/zMvX8luXIkLcCZuwVMmM1u1uYHhqcLnFHncVXgzN+DO2CfHde03/jaq8nHvXoVz8wrcmbmYv7ZrVMJXgS9/M651c3GlJOKp+2WevP83PNUyc1Qt+pXg2b8G1948fBV5eMvyMZzFIm8+nnKn/2ePhrcar0dr1LThKsSdsgDX+qW4SysRLA2uB2E7/VosQZFozc7FctaNWJs2R2/cBL7SPf42nNu24i6UNmoZNGio8a4w9RXswLV5Hq7tScgL/8bX5cjwVOLdt1RsI2V27uVofvnpLUjGtXEOzqRkvM4Dtvb/5Etm5xqKZVSX4HW5MGQ2xVtZjLeiAsP8LhN2lcKzbjLPWyH22yTtCqO9u6XOgXZFzENXn9jc9MnE2bi2rRefqDfWgbLit0bl/hrf27gMd7HzwLVD9px4SkvxGdV40pbh2rAMd1m1yC0FfS48e5bhStyAp1i41/2+UKYSvVVy7K1TQsqKnj7xaZ+7wTnztNcp/lIsWwFGRT6+kkK8VdV+f0F08RXtwm3qkrxJ/Ogwukgb9as4j1GViztpFs6N4k9H0sst/r5N7LRuPq78MgxznNU30nBHwyc28orxzZzUcJaIXZ3i2+nib0tw7dqLt7JGH3MculMWy7ldcu4gGznaone6EEvLCHzZu0QPj18/w9S9Stg2UkvuFd4qvOUVMrpEFtNWFbW22rQMd8lP2UrKq1URUAQUAUVAEVAE/tQETqikKmN/Nv9+9X2uvvReHnvwZdau3ozTKVMcR4s4pLnMhmRjpK/Em1GEGVChxWPtdh72AQOwmBMtlRIcLXkF55fP4dkhQfS2j3F9czvO5SmHvm2vzsTY+F9cczbVSOAuwrPpeareuRfP7n0Ymd/hHn42Vct2+YMt2I9n1I24syoxytbinjsKb2EqvtUf45n1ptTJ9/87Lc/8e3COeQ7vrlSMrW/iGvE3f0BvJkW+pLekv1epHnknzvFv4Nmz3z/LUyNA3acEiCmf4Rx7J+5lszHSFuKZ8jCuiSMkSK4pY5Qk4p7/DM5xI/DlpOJb+wquT+/CtbMCPIUYu0bjHCkcvr4Y9+Sv8O3bg3fje7i3bIHssbhnvIV7iXAUiJ4lN+BcvFsSMJ+/cW/Sv6kefgvu9esxsmfg+fwSqpdtkOTC679OdRKu8bfhnPIlvtw0jBV/wTXuXdx7c2o4Gbl4lr6Aa8zzeLatw9g+EvfXj+BctIDDJUpmo0bRRlyzHhW7vSbcNuHbJNy+eBDXrkrzsmySsBaux/XtJVJuJkbxNrxzH8T5/r9xVcnlw65luCddgPOrf+PNycNY9zTOd2TLlkTByMYz/lHcO0Vv94HKnqUP416zHF9ZFr4N3+JLSRH5Z+BdKPKsXY63uFp0nim2ewjntDF4JWH1LngG13f/kQQ4v0b/A83V7FXvxrPqFapHPIZnywZ8qWNEj1upXru75rr56SnCt/09qt9/BO+eveLj4nufDKHKtIt5/ZBtNZ7hTwvj68VH1uLb+yXuD8+leuHnVH94O+7VK/Elv497xA04N2ypSdz3jcEzZxK+/QUHWitbhWfu17i3ba9JFmqvGJKsezb+iHfHAowd3+GZPgpPYiK+StFl+T/FTmLblCR8Wz/A9eW9kvjn1dY86Muv1ztUv30dnrUbIWce7i/PFjmTGhU0skdR9ebNkhSJPXJni8+dQfWs1fjq/w1fw+K5Mh6exp28FckJ8Sx/Atc4GXPfvC98xccWPoJr7N+p/lb8Y8L/idxL8C3+C87v/y3+VFjTUEUK7oV/l3Nv4t2binfLO3KfeADnahlLZcn41gzHtUj6rykNVekYG6TM9IXSZyG+lOHC+dEaW6XJePrkLLHVnsPbv64N9a0IKAKKgCKgCCgCf1oCJ1RSNWb0RJYuWkNebgFbNiUz+vMfyM46QjB2OORaS6xD7sQSl4ln7CVUffIY1avW4anU0axWqVEiQeAsCe7LsJz/JgEX3y3bCzgGDZTA+A08qW4p02CVt81SWRIhOW9UYBRI3Tm5WG4aTeAFN+M49yUC7/0bLPgHrhJDKvowqktr/qBDyAAcFz+INbodlsGP4rjsORztYtAKf8SzPRb9XOn3/FtwXPEuti7FGPslOC92ScIjCdmuHdD1Duy3fUjAgP5YQqTpBquRNR9vShq0fAz7NX/Fcf6jBFx2L5bQAkmMJIB2p+PbJQF+Tg+st/wLxzm347jyNRyD++Nd/B0enyRHriyMwpUY3cYQcLuUObU31gF/w9GnN1qTWwi44lkCzj4Nq6aJ/qUSKErCZKronIN72kq0c98i4PIHsJ8j5e5+U2ahsv3lTDG9Gz/Bp5+L/cKncQy9C8f1z2Ox5eLLSpV2wJsowfs+C9rA57ALI8dFr+I4s58/oPZsTTk08PSa+szDmx2H5bp3CLjofuH5KvYLhkFhTcJrlKfh2fwVRtiL2G9+BsfpYtsbhG3XXZJcrT+0TVPQ/V/gSeqB5ebXCTjrKhzXfoG19UpJNtIxJFg3nGUirLAyy9Zt7nLR0/SHZsLrNqxdu6J3uRzbec8RMPB0rCESgK+Zj89xJrYrXuLS8UwAABAASURBVCLgvIcJuPo5rLHleDZ+X5/01jUHZRK0L8GTnI1+0QcEXPkIjgteFN/5C3r1qtpiVRhF63DN3Yll2GcEnH8rjvNeIeCOv8Paf8gsSG2xRl8eqJqDL+FlHJfcjeOiN4Tb2bDqQ4yu4jcXPIDj0rewDWwlCfZGjMIizMzKcDkxvKahaxuTrMRwVWN4pL3aU+aXFtMb24DrsHa9CK3LbdiuvB97r26wfwWerCz0s8Q/LrlXdJG+enXBt3lW/USxWb9mk76KN4les9DO/4KA6x7BftYTBNw6Aq1yXk0Rv+U2SZI2G/2aUQReJLqf/QKBD7yPlvoJ7rwiZKKrtmzdl9jMJXYyZTZVEZsZFQkyDu/EcZm0P+wlLCE7ZRY3FEs/Ob7kcRyXPy62Q5LPDfJypQjPtql4cixYLvyPcLuHgEtfxt6vI0bKe3jzo9EimsiYlTEmQ9bs1SjPw7NvPVr7/mhFa3HN34PlhpE1tjpfbHXbi7Du1SPYymyhdlNfioAioAgoAoqAIvCnJKCfSFJv2ZxEeXkFhjk7IgFRUuJ2KuT46GWUQD20B7YhEsTcORr74NNg11u4v3ka1+bdMruwGyOvFC38TCwdmqIFhqAFNUNvdgrW+Ch8Ozc2ehvfqF8JsL07l2DESwDdMkbqBqMFSHAVfREBj/4Xe6gkHw0raA60wDCwSDIXECb9RKDZLBB7BY5b/oolJgjP3g24d0ifHitGriQlFaX+FrSmg7C16IM1XNp32EGjweLBm5WI12tFbzsEa7C0bbbf5EysZz6IfWAPtNIMfIVpEN0VTfPhk6DYZ0TiC2qLZl+EN0ea08IlMLwUS6/WaCEim/SjOeScfEvEKfLKfoBDCjZefclT8UVcia1NS/TQULQAKRfWC0vX3hAU5C9s6fN3CeKvAUcB7l1rce8swOeRWYwSmUUsz5JZMREgqguWdl2xBEobgRFYugzGEhaAL0N0axy/YxTtxZtXiNb0AmzNotDMOqbdEvphad9O+jQkCSrEm5EKbbpgeD2SHzjxWkSeNv1lJmXVYQJ6qZZwGwEPPYlFLxM7rJZtM4YlXILlXeB2SoGfWi1ojhCw28AWKDJFyLHIny2zaNVRWFoMlERKzgWIfuE90Vu39yeexn7RvWGzFfshV84Fn4ulcwvhLuUDo7HEd5dke2BNSVeZzAhuwXD0RwvT8LmrZZMEwNoOveluvDuPJGtf9G5tpY74SGAkekJbME6VwL85eoTZTxTWDgMkgSnFWy3jrqa3o/rULHY0u4wBU3d7SI3c9kAsbcS/L3wVa1O3+Lcw3S3ylUiCU7UNX8lBTbtKZbZ3HYZW64dBIpP4kx7REUe/c2sKy72AffPwWQahR9nwekR3l9hXa4/eTPw8vQJcRk3Zn/jUmvfFEtcOXcakFtIGLdiB1qytMOkothM+0d3QIy3glIQ6awdGvgct6gwsbZvIdVO/FlhaniovSULwpYkfR4v/h6fKjJQ5ZkWPin0yQ9kRvY0IkZ0otuqHFl5nK/m2Sl9NhMURbSX11KoI/IkIKFEVAUVAEVAEGhPQGx/+sUctWjTFZrPWC9G0WQKOwwT29QUOt6PZJAiKRo9uL0HqZfKW/kUJHG34dvyAN02iuqoyDGsYMgVTW1tHszrQrRKYleYdMakyvG58xfvAHoluqa1qfmkSUEfGo+nmwVFs3mzcc56U2Z738e6VAK7S/PmaHTzSvzmDJE0YQVFgl4SgUTIlF/yrlK8UPTwamt3hP+P/0B2id4RsARgShPsKNuPbPRHPnA+kP3P7WGaxFmMEdcKvpC59Biag249WcH8v+Ap2gyVCeFlqTvg/rVhMBpK6GIYXb+FCXJOfwz1vggSaEoA6RTfNI/3KbJevGPw629Aa2BoJ0LFIclCVD9X+Rus/DKcErZXFom9YA86aHAdLIhaF4SmRpK1AEg8JbDePrNfZM/czvBv2ocVH1LfVaMe7H9eE23FNHy2JZpHMMlaCHihBushqBvONCh/dgVGRi+H2iG5BB2TVrCKrTeSUBKBcbNewKbGVUVEoPhkONq32inzbJGGJaIb5Z/3Nf8ND8XZJLhfhnf9BrT0/xLPoG3y+nmCRpKW2ZuMvSf5DraDXntVlP6wjekAAaNQskhBJViMvMnw1x7/y01e8DffSf4r9PxT/lqTH5UZcArQqZAqIRotX7C0vAAxLlPCpE1JK6DaIbQ+m3RHfKdwltlmFd+GH9bZ1zxmBr0oyGIsHNB8/t2hBkhjZxOf9BaUvLQ4tIhotuNaPtQCwmPvSXmUhVImtrKEcfJ/QNC9GWZHUbYY1rhnG7g14y7PxpW+EphdjdcjUlWmrQrHVvIa2GovPEFtZj2Qrv2DqQxFQBBQBReD4ElCtKQK/GwH9d+vpKDq68dYr6dWnG3a7nVatm2Mex8fHHEXNmiK+3V/jnDcaz648zIhWs0kgFdEVPSoOw5MpgRkgb8LltbwZqslBzWp4XHjdbgmwouvjz5orBz41ix1rRFvMnwMeHML5KsrxHXzyQNVGe75dktxV9MF62r04Tr8Iey+ZNYsKEnEl4agrqWlgbhxuCYbAYAlCpbzMyNSXkMjVkNkVn9OD5giTJKcXeotLsJ9z74Ht/EdxnHs/tjqkR50J1vcib/NbSnLklLysscK+kv0YMhPl81Ti3TIeX+QF2M58CMcA0bGHzAIEB1MTVEeK/BYM3Y2IfKBhpyQ0LgcEmNcPnDb3NHsoelAkhsfs1zxTsxnmH/MoSsOolFkWSwRaXBh61wb6nnM/9vMew3HpJVhqqjT69CWNELvLzMr59+MYeA72nmeih4hemgTyZkktD6PCXSu3eUK22kuyd9hVD5JA3S6Jrc/V2MfMn6PpUjk4onE9c7ZL6uCRpKPhFZmRMYr2SHAvSZok/UR2gOBTsTS05zkP+F8aODqGN6zZYF+Gt7hSgxNgJixoB06ZflZ3KC8kcFbgk2RHJK0pY3igkaFqTh/+swRDZlF9RWFYzn4c++mX4ujRF2vzMHDWt3igqlWSnLCmNYnjgbM1/ZnJe0WGMBThYmTc6TLbd9bdB3zZ5HDpK9J+S0lgRc+G9Q+3b+rZ6LwVdKkna/3pujKB4oMyw+hPZusvilim/3m9aGIvPUj6jesM5dNw783Fm70LrXN/dJv4sGmr0INsda7Y6uLncXQIb9Ci2lUEFAFFQBFQBBSBk4VAw5Di2HU6zjW6duvAk8/ez8ef/5t/vf40Z509kKDgoKPuRYtsilaUgsd8e1w32+HJlmDfnB2QN9PNuqFFS9BTNAfvdpnZMFv25uPLWi1bJVoHCdzMc4fb5I2+1uZ0tKyvcafJW2yzjPnvTbLG4fzis5p8wTx38KaVY1RJoF4XU5rBtUdkCItHC5PgzZKGL22HvP2uPLjmEY4tWJp0RTeq8O5aKUlBTTFfzjLcS97Hk7QfwiTgi20hMxvr8Rpxkgg1RZc38kbmPFyLVmFILFtT6zCfmk2Sz4Ij6qN3uloYf4k7KRufS/SSJoyq9Xi2bsMoM7n4MP/aGvKWXwuPx/xpoZG3BiM3XYJnKUyMJHsiX24S3j0pNcmo4cK7cyneknIsCb1qJgzMorWbJsmsFhWOsW8ynvRqCbTlgrdQZsFW401Ok6THhxYci7VVP4ydGzAkUNcjm6AHavg2/ht3Yvlhk2VTTsMTghElfEIl2NWS8W2XWRGZXcGU00w+M9MwqmucyShehC8jR+wp/detWk2wbchMpnlKa2IG1pl4d63AmyezFnLSKN8quko7tEVvHiVnGqwBzdFi5Fz5DLzbJIEyLxnVMiOYhHvjMvC5QWZWtZi+kgMswZcXgennekQMmpGCa/wXeCySIJj1fu0W1UomlNLwyYxtTR5VLXqswpcjyd3h2hbd8VZheCqoMYrY3iPHPikc0gI9LAIqcoTpYpkJk3MHr9ZwSYR7o/MDnjVmAmUWkJmgqt04l8/Cr7uZ6MRfhiVglozRELRwsas5zgPScU8W3c2/VmiWMasery24A1qUKJE3H+/OwhrV5D7i279G7OJGb9sFTRdZIsRvwjPxbVmKr+JU9NaBYBOdYvqga3IuP6LWVpJo+5JxTRiN93jZ6njpqtpRBBQBRUARUAQUgeNCQD8urRynRux2G82aJ9CpczvatG1BSEiwBJJm5HZ0HWjhA7D06gkF3+H6+kGc3/4V55gnJBAHS7frscRGo3c4D1u7SHyLHsE56n6qv34c17o0tJ4PY2sdxBEXPVCC3zOxDe2Db9btUu8FnN/dg3PSQrQBF2PVDlczFkufPrD4funrKVzyRpvWV0iAuBzPpP9n7zzgqzqO/f895Rb1hhC99256xxRjwN3GuDvucU21U1/yEqf9X8pL8t5LdxLbcZzEBXeM6b0j1AUCgUBCvXfdcs5/zr0SCBAYxyW2s/dz6u7s7MxvZvfM7Ar7Qdr+cDNtzzyD5e4OsZJgdcWiizIt+VKM0ZOh/M/4nn+E1r99Cd+bz2P5BqEPTEEzk9EHzMTsWU3ghTtF1i/RKlj4U0vQRk/lvEY3PDBgCXrzf+P77e20rk8nHFF2EiJqBu4rroJ9j9P255tpdXR47jnsPtMlgUoUQhfm2Jsk+ZTE6+83Sf2N+LYUYUliQAheE33YDRhD4rFTv0vbs5+l9en78e04BP1lR2nUwM77KMJPDlcKxtBFmP3aCL5yUwi31j99Gf9+CfZHLxACOSJ6Y4y4Fd18Ed8fb6X1xa/R+syX8JeNRRvVTQjOPfRRn8HQn8f/5ztEzptFltew+44C2WmSC+a0x9CqBeO/CxaOnm/tx45KguiIU8yMIQvRq97C/8IKWrdIEN46FGPSlRjGHvyvPCgy3C9+8iOCDX3FF8T2ceaptqEHCc71/uJXo/phbbmL1t/dTOtT9wlm67CHLw1joXnQEsfhmj0Da53o9ufHaf3b/bS9+A/sMVdgukKc3v8lZibGqDg48CN8T4k+Tz2Mv1x20KIkCe6Ku3eQJEXS+bGf4nv6P/ClFkDPMejRJ8XvrgtjuuoZgtY4SXq7YKC5Ra9LcF16tfjTPWHd/3CH4PVr7Aliy1ATDRmwuK+5C3v7Z2j98xOi+920Pf1rrP5zMCKj0IQkRPpBXYwEjJFLZYdNJ7j+MfHzB2QMfRlfVo3ME/dh9nMcWZMErzdGz75QtA9twJU4G4p02GrmVKy1t4m8jq0eoO3ll0K2MgSuD0pMxUchoBBQCCgEFAIKgY8PAvrHR5QPQBI9RpKJy3Ff+gVcc29Hv+Q69FmP4Vp4N65hgyTg1tFihmJMuAf34scwZ9yKMf1BXM6fxI0di+4BLXY45vSv4hktCYKnB9qYB/HMHQNOKiLJjznudjyXfwlzylL0iQ/gWvIY7vFD2gO77rhv/iXu7hFoujTBI319Ac+V38R12e2YyXHoMeNxLfoKrvkPYsz8LObCu0TebwrPq9B7xEvSdy+e6YskAYxwGHR9uoRuwCJp9yhds9iZAAAQAElEQVSumTdjTLwRc8GjuKctwIhz2plocaLHtAdwL3oYY/J10pfUL7hZEscUSbri0fpfK3JJP517kF0qLXE2nuU/wX3ZY7jG9AcNzKn/g3d6H2knL0RjDLsZ95Wiw9x7he+D0ve9uGeKnjfcLDp2Q+97jeD7RYx592PMFhnnrcBz1c/xTJ2PHissI/phjhMei8ROjg1m3IfrskdwT5iCHi1G4OyfCy1+NOa0h3AvFb4z78GY81nB8LN4Ln0E7+VzMcR4WrcJuOZ9Eff8BzDGXYWx4It4FlyPK8l7NsPQuxYzHfc1T+Jy/ouRMx/CXHQn7nlP4l16qcjhRUu5HPeSr+OaJ/xmfRZz9nWCy4/wSOKuR4VYiM2Win99DffSx3GNHIMe6ZGyGZIAPSpy3I0x9XaMuV/AfelyXP16t/tFuG34qkvCMQBjvPjkkq/hmnOfYPoA5qUP4pnzCJ4bb0e0lxwvEWO4YOb0M/1qjEkP4Fr8KJ4Jo9H1MKczr5fgvvfzuCIjHROGq+IX4bnmWsyEuNNlMXNwL7kWV8/uaEa8yHEn7kWfx5gtOs+5H9eU+/EsvRnX8EFokWMwZ1yLe8zwcHuHfvhyPFc8KfrdjDlwkPjtZNHhCdxiT2PmAxjzRIdFD+FZ9qizeRmW49RV/MmdJHrdiueK/8A1V3Sffp/YQegnyfmAyB+idcm4vg7PMsFn5tUYE+/FXPwFPFOmYES4QhRnXhIxLxObDBU5pdqc8i3cl0xHpod2sjhM6cc9YW5ozIcLY0R3wXeaJPYRuoyfUZiT7hM/flhob8OY8ZDY+T5czn/t0R1ugbsn+ogH8awQ/hP7hzFxriGdbsG99Mu4OmwleHjGjwrbynDjWvYqnqGivxzt3NRNIaAQUAgoBBQCCoFPMAL6J1j2LkXXJKDRe4zHHDIdc+gMzCEzMXoNRPMaYXpndTymH8aA6RjDZoXqzb7DJBg2w/WuGPQkCX7iJHIyJLCOG4LePS5cpwkPbw8J8GZgDJmKOVjuAyWo9XbA6EXvNxG9oy9ppUUNQh84C2PQePQoSRh04Zki8g27FHP4XIzB0j55BEZKT5HRLUnfYOm/B5pH+pL25zs0T6IE75dI+xmiwxSMgWPRE+PROoI0p5+4wVI/U+qnh069d390R00Hg6g+GL0lwTqjA2kskafeb7a0myYyxYdqtaRJGEmRnGLuksSpn/ActkB0mIM5aAx6/ACMPn0kSBUdXCJb7ylSJ/XDZDehr/TbS/RPlMBdglzQ0aJ6S/I1VeQSGwydidF/uAS9kWic59ehz5C5mCPmYw6dKvIPRU/oKzgkh9sZEejJE8Q2ItPgaZhiIz2lW7iuK7ZaJHpv4TNc5Bw+G3PwCMFwhOw+JIMp+DtY9BLdh0l/Yiuz30D07oJzXJwkmO0MHV17ThS8ZklCIXg6+hlRsqs5SsoE+5CPTREsxb4uvb3RWTcnmY3qizFgDsZw8YsRgkmfUejxfQSjAe3yizyeFAzHl4ZNF91myLPIEuEY9Cx+odcE9MGCqdGp3tUD3bGR7AiHSJyLKxm9p/QT4XXe0KL7ofefKRiLHEPFB7qJ/6b0EttEoxnx6N2ENi6mXSZd6OW93wyRRXzASdbMGPTksZjDpL2jS/9x6Cl9pY9hhP45V6iXzhcdPCJDf8F/uLQZORdjgLSJ6ok+ZLh4SjutIX33n4Xh6C7jzhx8CXp0BGhdeYwbvcdI9JhYNGGvJTqydTttMydNTRqMnpCMM6QJ/Uy0ePHTpF7hMmeMxA4UWUS3kA1nyM6VtOmMt0MT7dBMQI81Q1xCF4ep92xbiQwdbUUovdcckS9ErS4fIAKKlUJAIaAQUAgoBP5VCEjI8a/q+kPuVzckiHKh6edRUQIbTQJOzTD+CUE0NFlt1szz8L4YjhJhahK4a5p2MdTnodHQJEvSHD2085HoF8bhPM0uqtgQfEUHuuxb+nXqDZ2u65GfNHRkNww0eZSCdz9CdpN+Hb7no5agVjOF5iJ5hm1pnI8bWkgPqdcukmEHJ91AM0w0/SLbaRohesPo4NDF3aGRxPVC+nfR6j0VOfiF5BbbvaeGHcQaOH5piu5aR9m73YWwo80FSLXQuLsQPhdo/M9UafpF2OR8jDVp+yHb6nxdq3KFgELg44yAkk0hoBD4FCKgfwp1UiopBBQCCgGFgEJAIaAQUAgoBBQC7wsB1fi9IKCSqveClqJVCCgEFAIKAYWAQkAhoBBQCCgEFAJnIaCSqrMA+ShfVV8KAYWAQkAhoBBQCCgEFAIKAYXAJx8BlVR98m2oNFAIfNgIKP4KAYWAQkAhoBBQCCgEFAIXQEAlVRcAR1UpBBQCCgGFwCcJASWrQkAhoBBQCCgE/jUIqKTqX4O76lUhoBBQCCgEFAIKgX9XBJTeCgGFwKcOAZVUfepMqhRSCCgEFAIKgfePgI0daKYwPY382uD7Z6c4KAQUAgqBTyACHSLbdiMFe/aRXyNzo91Rqu6dEfh0JlW2he1vw2ptwfIHsN+L8YOtWA2lWM3yEbX82I2lBGtbOmN2gec2rLJjWD7rAjSfvCqr/hjB+la4EI5t1YJTgwQhH6Hulg+7qTIs2ycPViWxg0DQh1VTgAw75+1jesoc0lRDsKYG60Jj4GMq/XnFslpl/FRh1TdecGh33V6AsJqxyo8j02TXJP9EqdUmMgVl7v0n2p7dxPY3im4lMpf7z666qHc7GKBi/2rezGo4hz7Y1kZrSystrcH39n05h9OHX2AFfNSWllMfeD99WfjbdW7zWx/yOJC+WpuoLa+m8X3J/H70/Qja2kH8zfVUlDfx7l9NW76vJZRIci8j7yMQTnXx4SLQRl1RDc3+4AVsbxHw+ULzTJtD91EaXoLmQGsrLS1tSNedoBAhanN54x+7OdFqXUD2Tk3+zR4/dUmV3XSUQM7L+He/SODAqwR2/Z1AbhpWy7tPW47t7eYSgkfeIFDUhO0kCnmv4E/LvkjnKcS/+Zf4i9uQvM5h9y7nJ6M6mPULfOmHsS8U7FRtI5CdI0GaJF+OWm3FBI/uJ1BZjV1fKIlPnSS6TsUHeLZVYp/YROBw8QfI9FPMqvUEgUN75OMsvl2fLzZpEZv+a/W1WysJZP2JYMW/Vo4L9u6vxDq2kUD6Dqy2C1J+gJU+rKK9BI4dx/I1ECwrkb59HyB/YRUQvU7sw5937CLnN2lz6gjK/Jgn891vCHwQtvNXETz0Bv7cbJlDPhiQ7ZpcAhn/IHC8/JTUF/1gBfCXZfHGW3l4Ro5jcLwRauqvzGPrq2/y8lvb2L59FxveXMXLL28hs7gJ3weTC4b6+eAuFr7mCnJWbyHv3Nzw4rppLGLfurWsXrubbZu38fbKd9icUUrtRX5TL66TzlRt1BblsEcwzvkgfKsz64/Tc7CZmqKDbN5cQPO7yWVZNGSt5S1J8CXefTfqf0F9kNb6Co5mH+RIWSOtrTUUnfxnHe7DEd9XdoR9G97hxRff5rWVcr60itfe2Mbug2U0fuRjt4x9L+/nWG0LXa4bNJWSuXUT76zZwZbN23nn1TVs2FtAWbugbSWH2LXuHV7qrMtbO9h3uIKmoIz5ujKO7N7Km6u2s+twbRjQtlqKs3fzygtvh/V3MFi5nvWbD1MVppCF8yBttYXsfuMtXlm1gx2bNvH6ys2kl4UXpjQtmgFTJpBUuIFXtp+kLSBJVkdbdQ8h8OlKquxarCNrCWTvxGpsRnMioNpMgjIZOcGJHVL5XS6+KuzibQQrm0HT0VxedI/Gxf109KhodF1DCzVoJJj+KoHaxk9GkiU7P5RtwZ9TGJK+46K7YjDcGpqmdRSde69Pwzp+DLvVCfz8BE+kESjNkUBpLf4DWwhW1fCBfwwCtdjl+7FPVp4rjyo5CwEfwfzdBCUoDGS/hT91pyRV4pcXNSiAs7h9YK++euyCt7DqPjCOHwIjDc3lQo9wo30I3LtkWZ8pycBxGUc78O9/FX/BSVmU+IC//AFZ6Kg4jFVc2qUI71qohee7C00L78rDIWg9KnP2ZgInDkNAFr+Er1P8fk/NMNHdEejme+dk+Vso3L6K1JhFXDshLsygIos3JIE6cLSc6hY/AVlk8rc2UHF0L2te3kZueTP/9B8pyHcnL+sIh45WEw5fwl2+/6tFQALcE3syKLrYP7g4o1MfJ7atZ9P+QioafaKzn5aKg2x7cze5hbW0fkjzhy62c3k9mB/ZgDtD6Y/mJdhGQ8UJ0tJLeTfT2LJK23RsHzuONcou4YcE+vvQ2mppoKbgEFlHTnL4wC42b83kWLWM5ffB84Nu2lacw77de9lzqIya6lo5a6gqzCd9Xxp7D1b/8+Mu6KO1KJ3X9pW9B5GryJFkpsQZU+e08lO8fxvb9h6hqKYVfyBAa/VR9q7bQ8YhSZoE1rbCDHbv2s/+w+WiR1iXyoI8UvdmcOBIJQ31tVTm5bB3517WZ4VTpmB9GccydrE+vUN/p10d9fWt7Ymdja+pikOb1rPtYDn1bX6C/lbqSnLZ9Mo+igOOoDIgE8Zyw00DKHpjLVmVAVRe5eBy+tRPP34KnvwnZEW5EGLn4Lr0AVyz7sI1/2aMpAissuPIYk+7kjZ2Wz1WlQQt1ZVY5/kSat5uGKNuwyWZ+WmgpG2gCatS2paXYgU6BzqDMBd/G7OvF7Qgtq9EVnJ/S6C4DMv5U0RZQaD9Z7fVYVUVEqxy+u/0GZUVUtuhc+5N5ZIcNpx3N8EOtEgwWkqwUlaxm5rPTVpsP3ZLhaxynyBYXXWG/lgin8huSyJlNZZJgN0imIhMR/+Bb1cWVlsLlj+smzHx27gmjwHjNArO32tZNSJ/eTGWT0bbGfO8jHorDr1nf7TWAqx6E80TjeZuV779ZktAHeLhYNAaePc/QbJF5tZa2dUQfWqqHRXaOXW6Obg1FBMsF9lq68/FpBOpA6wd0jEoMp4Mt2mRpLBDF0vwkwntDCbycbNDuAnRqeegrK4LzlWlWC2tYXIH+6b2sub2ss59B5rFdkUEKwS/xqZwG6fe4RmUfh0f8MkHtLZE8HUq5HT0l1XnYLnofx7d7NYqguXHxd41go/IKM3ChyXqJqL3Gwh1WQQb49GivGhmuLbjardKuyrhXy13X9j+HXVd3W3nT6xqRY+QD7ac1qMrYqdMMLUay0VGaVMvvt1ZRKfeOR0MGouFRvSokcS5M418wAQGsFqxqsXGlRV0+KnT9NQpCypWncPjJFZzs8h1mokd4iH+5m/CqhWaWunDLz4rjW3ZFbJqxBdqRf/2Mlzd0YYsxZw0H90rRKGx48MWXezWSoIVReI/jZy5aCD9OTauFh0cG7d1gaUz9mqkXnzVahGbSxPhHj7kY6Ylj0WLaZXd2GNosYkyfjzhuo6r7ZN+ZfyXS/9NTdhWZwYdRJ3uApzdIuOmUuxbW43tJDCdqkOPDo2saAad+a2qHOu8PmCiecZiXvYVzB6hlhDCVZ6DtaE/CwzWnsbduLjZ2QAAEABJREFUbqsRnKTfBik7W86AYF0mAUnSTIwhI9Ei2/W0xUYy/s7Ry8E9KHUhdcWvQ3Op8HbkbfEjEoQOLXE8xqR7MQb3Dr3jzDD+ZsJzThlWVzZxKAUDX8MJtmxoZOpVl5DoTHt2Hbmvr2RDcU9m33Yb99+6hMsvX8i1t9/KvZ+ZS+KxHRKsVdPoCwkFMg8111RQVlxOdUMrgQ6dxbeD4leWfIyCLY3U1DbRJLYP1B1n75Z97D5QRJ0sTPnFNiFO4lTB1mbqKsooLa+loTXsp46YXZ/yfRI7tNRUUiJ9V9aLj3RBaAfaqCstobioQvqT+asLmnBROXtWHSFq8kKuvGYhS65Yyi13LWWMUUlVTT3NMvWH6Sz8TfVUlZZSWlFPk2Abkt+pdHQVfSyZ03yNddTX1onOQQLOPOrUd5yCjSVlwWAEif0nMG/5Iiak0P7rrFcZlXWtdEDaTiA3m2BLLWVFopfIEJrapfSCh/hSo/hN2clysVPbaTvJ3m3QHyAoibMvpFdVqF5MB2KTNtGjsqySWicgfReT2H4fzdUVFBdXUNWl3J0kFAz8TTWUnhQcZWH3XB2FVmgaKkspOVkhu4UBRxwpPPOwmuqoKBEeVQ20itCnbCFtg/Ie9r8GqsX/mtuCocZ2sJUG8ZvS4kpqHZ891ShULfNFG01OfUkF1XUtiDnDFc41aGO4IujWL4XI+pMcO2mR0rd9McKpd07xA39dFcWiW3ltaxf2c4jaT5EzIHGZk0z66qtlHFVQ0+Q7s0+HVOhaaqsoF193sPWLHE7x+c6oPkOZeeX13HXfLdz1wG185uZpDLSqyNp+lFrCPzvgC9mrpKSSmkYZP6dwEB8UHQKCnzP3t9bVUFbXJj5XT3X2Rn6/5ihtMnbbRO4wJ7nKPNVQUUKJjLPalkCXthKqs44q0jcehYFTWHztYq648nJW3LGEyQk+GisrqW8PF6P6j2TuNad1ueumSfRsKiNnzwma43syYsJYJoxMPsW7Tb4RPtyMv+amsP4OBvddz3VXjSU0zBz7n8xj064Gxtwo89otl7P4qiu5/c4F9Ks7QqnsM3QwixyzmIWuVNbk1kvSdwqgjup/67vzufjYANDU2Mx+ybTffmsjWzfvoVwmraBMahctoHzIbJnwQkGTfDQcU2vRgzFGXIrZr194lVlWZ62Tuwikymp99nYCOW/jT3+HQEmN88k9syu/BH2lO/EfbV/JdQK1ip0E9ryKL0d4HHwH/96XpG1de7tGAmmvE2gUr28rJnB4L7ZMkNbxPQQObiVQ3YwtAbNVtEHo3sSfu5tA5psiy0apk/5FYKtSaI8J74zV+Pe/hv/ECfn4t7M/dQti1+QQzH4df+Ym/Dlb8B94S/rLPkVr+6qwCjdJP6JbrsicITtmGRsI1olsEpDaNZnSZjvB3Bfwp64mUFCMdXI7geJCaMgQebcROFYonxaJlU44coiO7TO8XbNfZH4Vf4bQ5K6T9iulXQUERAFHxmATaKLPyRPY3r5ocT6QQM6WgIrQrwWreBfBNMEgZ6vIvxb/gXUEi04ic2SI4uyL3VZB8PgGAvtFz+ytBLJWEcjejFXX8VW3CdEcXIk/bZ1gsR1/6sv40/c78c3Z7MLvLTn404RX5kqxww7Rea3Y9jkCx0uxJQigdp/wyZfEVOQPt4C2Atl9yxIcxTd8hQQP7xKMV+OXSTWQJff9Yk/ZEQrkbcWfuVFkXCNyiKwnCtp1E9vV5kn5a9LnJvwHN4idpc2RQ1jybbNby7AK1hA4tFd0Fdtk7yDYILiKPYN5gnnqO/idurSXRPZ98tFvF8xuxcp/Bf++t/DnpQrv1wnsW0NQgqqQYwca0PRq7GPHIG4kekw1iK1tJ4l0WNhNWMc3iS7S/uB2/Flvi9wif3lFu9wOUedT9KgWHLLeIJC1WWy4Dr9jm2P5IT06U4afLexmGRO5gvWBd/Dniu+kv0kgO02wDlNItCI+1CD4vix9iw2P7JL7i/j37SToFwyEzCp6A7/IFxq/B3cSyBA9964iWNN4Sk67IQdnXPkztxA4uFF4vEIgPw8ncREWshO9lUCu2Erq/VkbRefXxFYiT56c2W/jF78KZIh9srYL3xZpIrzLs8UXDobGg91QIHxFLmfcZawlkLMZ//6VBHKzwrrLPGFXy07TvpeF73ahXYd/34syRmRcCLeQnk2HxT5/x5+xg8ChLfj2P0/gyAlpb4UoLCc4qNuL3RiLliJjqEZ419ef1rHxkIz/VQQyxGYHN+E/8Kq0z8Fq7uSrIU7tF39F2L773sCfJW1k/Phl7AWrO2QSuqDwL9sjY3sV/hyRW2zrT3ubYHmjVJ59yHjzVxFIFxkciGTuDR5/FX/uVgJp0v7gDtFZ9EsXHzmxhkD6etFzu+j8V8EpT+YpmYcclq2FBAtOQKQEYE35BLJk/B7MJNjUKrpWyvjaS7C0BJnWHWo5Gwkel/nn+GGsQKsslslzmuiU49juHfypawhIUO14i90kvE/sIFjRKu0koKk/QiBNxlT6FgI5Mi6dubqsC90k2fWVZLCt5RLmDTOkrejafJiVq5qYd8fljEv2YGhS3H64U6awbMVk+kS7MBxBm8vI2b6LrVsPkHngADvXb2FrxkmqnX+n21pOTtohMnfuYcfW7Wzcf4zC44UcP1xA4ckSCgvySdt/WILSWlpknq4sOMiejTvYsSeT/Xv2sHmL8DzREPLD9u473YK0ymp0ztZNrNuyl30HMtizZRcb9xXhTCEhQplgg7XH2PH2Nrbvz+JQ6j42rdrAjiMNErA6qIWoOl3a8PkNgr5WfPItDn0CogcybdlEhvWKw+NQ2m2UHcxg99a97E3NlNXxnWzYnEVecQNOjumvKOBwTiY7dx5g54Zt7Ms6ypHco+Rl5FPi+I7DQzRqLj9JfloWBXVBmmWR5si+bIpD9UHaGsrJ27GN9YJpWkaG6LWDDRIIV7dP/7YEhGXp21m9bhf7Mw6RvmM777yzn+N11vmD9+YS0jbvZvvODLJSU9mxbjPbMkuocexELUd2ZrNf7Lhr7wH27dnH1nXb2J2eS6bouGd7Kvv27mX7+p3szTxJdZfDzqK1ppS8vTvZujONNPGFHUK/Y18BtTLXA5z+2QTbGig6sJ016/eQmpbLga1bWbshj4p2HUO0beVkCoZbt2eQsX8fW1ZvZFN6OY1OoO8Q2C2Upu9ly+a97EvPJHXHTtZvyORYRXPIFsj3JevAIbJ27WHblh1sTC2gtM5HW3UhmXt2s2Vrmux27Gf7hp1ipyJqQnpZtFQWkbN7J5u2HSB1fzq7Nu9ip/hupTO05AMTkIWIhoZGaoqKaYrsQ//4ICezj1Ed0tMiIIs5+Tu3iV+mkp6Vyb4t21izKY+q9mnAEf2Ms+m4jI8sMrZvZ4fYJ31/Kpvf2cS23HIa2sJzpGyZckh2nrZtTSU9NSPEc8veoxTX+sSbzuB23hcjPpY4jxdvZS31sl/TVFFI9rYdbN4h9ko7wI5Nu9iRWkgozAi2UV96RMoyyd2zjdWb9rP3UCWVR8UnjlQRED9P3Z9N2sFK2gQTGorYKzJv2SH0GakhW207XIuvI046r1Q+/AGdoM8ntMGw/0b2ZfyCSxgzrBsRneaeziyMhHgSTBcuiTMDMbHEd4vGPBXh27SKX/tkocvbUsCuDVvZsH4Xuw4UUNUSxtNqbaT2eC6Ffecyu69BfUUpZaV1tLoHctlnZtCnc796NybNSSLvwHFZWLEcbTuL8m/9fAryjwMKu3el8fvfPM+Pf/BrfvmzP7J61WbZmuzio3c+Yb39MGSlRGtOJ+AkO5I0Bctk1HcfhTl4ELoug618v3zYX5APcxGaJwHNrJNA8zVJjiR4kAn4DNb+auyCNwhmFEixH7vpEP7tfyFw9Bh6RDf0aJkxCt/Gt+ltZHFDaKoJbvylBGIypIIid30lBFuguRytvhTNJ7Nj8yECO54ncCIfPPHornqstGcJyFat1RrELnpT6p/Bn7EVS1byNd1E6+zM0ovdfFySobcIZO+CgIEe6ZIcZi+WJGKBwgpsqxG7dL8ENesIVregxyWga8VYuaJnWg5WsEHq38G/5ncEDh5Aa/ajueSD2lIOLSJvQLaLRV4ahI/0Zx38Bf6cMmwn0AsW4d/5FP7sTKmJRo8V+cp3EDiciyW7NFKIXbKOwO7XsSoa0KOk70AmwT2vis6FyEIPdtV+gpLwBPLz0cxoDHczFAiGByRALa89d4DaIkeJ9LH7ZYIlVbKSHYtuVIltthIoLHa6BH8dlgRv/v0bsVtNdJks9bYjWPv+iv+Y2CFMdea1YRuBt/9bsN6L7Y9Ej3GjFf4N3+ZNWE2CQ9lqAqlp2I3iQx0tmzMJ7N8qgZr0L0lZcM9fxHfWCY2DofhDgdhly2/xp24NlekusXnBKgJp7xCQyd5uLpRAUXTNTQcrAiPKhGrBI01oikX3xgKh/ZX4mfApzpdevWi0YJfvxL/l75LMNQvm3cSXjhDc/HP8JW2IYbArNuPb+LzsWtagx/VE18UPsv+KP/0glqy4WkWv4t/xpvhUUOoT0Vp3Etj6CoHySpw40C7fIjZbSbCwFM0bh27WYOdJfdo2grWNIseZh914lECu6CF+KwbBiJT68l0E09cSLKuXl7MOX43sIovP7XwLq7ENPToave2o9LEBq2OJUD5aVvFa/Lvfxm7S0BNljFniM3v/iP9wqchpEzz4f/jXP4//6CE0t8jplvGz71fij4ex2wIQLBX8/iY23SM+4SZk05q9BPasFF8pRDY/JPl8UcbYs2KHo4ALzRI/yfgL/o3PEXR8UvegB/JkPL0q40PqqMM+Lrql7saSFnZVJsEdPyOwb5fg2YoW7RUb7hE8/0igQsa+BM7BjD/gz8wR/05Cj5ZWx/4h9tsj7WWcWTUE9v4WX7qMPS0RPT4KvUb8e8uzBKqaxRdPEtj+ZxlTR3DmKD1CyrKekfGeiy1jFaucYOZL0n67JCdGqH+t7gDBfaLjsaNibxHyjKNNFjG2ynzwCkFZ3da8Mn6cRY/jO8TeR9op27Crs8Xf3yJYXIEeKePW1QBH35Z225C1oHa6jpv4epv48pbfiD2lTFb8rZz/xr/uZfxFlWgxorcvg+C6/8G39QUxS63gkCBzzVYCG14gUCmYWk0Ec16QsbJJ7K1LvcjVIm32PScJYr7g4BP/EBscTsdqFtykG1rEHtkbJUE8IfKKHbLeDM/lji94ZCwUrieQvpFgjczXdTnCfyXBogbxC/GTk4LBrrUyvwjeHvHpoyvx75f50OHb6XR2oluLT1I2tB99dKlwBkjhIdJ1Wfntr6E7ZZz5S5l+FUsnpxAXIa4giymr16dzrNYkSgr8JemseTOVg0X1+JsL2L5qLW++vYf9x2pokgBLk29EQ0MTzbKj3dzQSI1g09Dso6XqOOnbt7Ep9SRNRjRRZiPHJEDfsOEgXQWjweY6ThzYyhur0/+KiacAABAASURBVDjerBMdHynCCI9d6RwUdWWiICiLM7mrN7A+tYTmiESSE00aju5n1Uu7ONYYxGqH+bR2vbjk8l748tLY9s5Wtu05xNEyPwmjJjC0bwJRLmgqymT3tn1kHJcEPSqWCBop2L+TbfvzOdkQpPVkJlveWcVr61PJK2mgRTNpLc0jTRKVA0ViM6ezYCPFeVls25hJqd9H3cnDpK7ZxmGRO9hSR5HMQ6vW51DYbBKXGCWLdMfZu2496w4Jgfhea+EBXn1pA/tO+Ijo1o0E6sndvJqVa45SIwtk56jlyLh1G5t35VMW9BIb78Ffnsf21bvJKayVhLaCtDfeYdVbu8kqbZNxqNF2PJWNr73BylX7yC31o3sMwe4A6zfvI62o2dHijDPYVMWxjH1s3C19+NzExbmljyPs2rST7fkid2dqy0fjyRxWiw6ppQEik+KJbC1my8uvsLnQH6YUP6zP2c3WvflUWrHEJbhoLMhk7Utr2X+iGZ8MyaaCvax+ayt7xRZmbBxRslByaPsm3tpxOJQ82U1H2frGGt5avYcDBTW0iP+ZNHBs1y42bczmeIuLyBgpOXqATVv2kyFZrd1UzpHUXazdms1JwT86xivfv3z2bNvNjtwa2XFsouKw4+M7yamGqPho7KqjbHnzHXYX+7F8LZRlbeH1t/ZwqE4nvlscZl0Ru1at4rXUcpkTOfdXl8UrT7/C6i25FDSYRMW6aD68g5dePsBR2cEL0MLJvVtZu34/ks/ImkwUdv1x9q3bxPa0IqpazrW404ltWQT8fnxtPnytzdQUnqSsXvy2RyKeulLy9mzhna0HKfG7iY1x0VKUx5a1W9iSV4MVaKJKFkxfePptNh84RoEk/27Dpq2hlur6AJbsPFdW1VAlu3h+K0DZrpW8uDaPKiuOpG5umvI288ILGZTKzrTlCHPeszuj5/ZCF3/cvUb63plD3skWogaNZMjAHsS7ww1t2Sr0+zp0aaLqRBFlLW3o3ROIDpN0uvoltGul/GQjVQXZZGXkkpWeyf4dYsMdom8r+CV+qzp+jNgeXnJlgWRPaha5aens3LKLtOoEEmM6sZPH7sOHyjxdRIMstnSNthD9Gx76x0nn119ZQ97BfPwSBJaWlOO8V1ZUvwcRu2GMW445YjBaxQ6CGW/KR1M+ylm7CVY3yEe6DOvYfoKNKRgLP4972lLc0+/FPXUResNaAnnl8sE9T3eBRuzi1QTzu2Ne/R+4pyzENfEuPNc/jqkVCu+z2kWMxDXjeglge6OLTK7Zd+LqHY8WKJOAYyHGzDswh47FGLkcY4CFXXIUZDCGuDSb6GNvx730S7hHDJcELlTafrGxT26RVe96tGGP4Jp3I+7J1+NecD/msEFoMpHbLSckwTggk8BUzIV3Yo6Zhzn9syLvDAlSXibgzP/yIUKmM23y93EvuQ/3yCEiyy24hg9FS1qCe84duCeNwWjvteNmV7whK+RgzP+y0FyF65JbcV/1TYxuLjTNHyKzGyTxGXwT5rSrMPpPwBh/vXyUirEqjmHLRBbMfYdgcy/06Q/hmna1nPeKHvPR2g5J0JyFzHshPqcuLccliEqV8omYSz4n9pJ+Zz6Ia+7NErSG/cNuPEkw9y3o/Tlcl94gWCzEnPcYxgQDa+su5Htzit0ZDyKPNv1buOdeIbo4mN+BXrSPQJvY+wzC87yIr2rDrsKccRvumaLHtOmSLLSgdRPs594mPnAPrsnT0INFYrdKSWb3ECwRHxj2oLS5EnPsdaLHcvSkRiwJwkOTk6xSaREjMK/6AZ5ZV2A6O33+VvRet2HOvxGz71CMMbegJ+diZRWKGVslwP8pQfeDYgvBZ+x0XHMex335legtVdiyBWbXSqA8+mFc0y/D6D0Oc9KtaME0sYn4vK+JwIGVWMZkjDn345q0THR5RDCZBOUHCBYcxQoJ1oGBjVW0BauyDX3UA5hTl2GOXyF6SH9RNZK854lnddA6dxu7/ogkMVug56O4HH+bdCWu+eK/c0cj30eHCNtXSyDtj9jdv4C5aIUshMzGNe9rmLOjsDZvx5KPiEOo+QdhLvuC+P3luGZ/UeyWLP5xTPi0SaC9XvyzDv2Se3HPvl7qVoh/fx7Tm0/waAZWx99OeEZgTLxBaKR+/gMYPXXBKVbG3X2i+w3C927MPikyLlMJDRWn486n0Q29z1W4F90t4+R6ob8VPVbscbweJAOx7SiMuV/BHDMWQ1b+zMkLsQ+tJOD8+VbDHvxbMtGX/BfuOaLD2GvFbj+R+aFOdAhK+zKx6SSMBfdhDBuFMfQ6GZs9sY8fwmqQeaxGxn+u2HOE+OscGf8Tl+Ne/DmMuHKCMr9Zkrx3FhVfEcE80V0fg7n48zLnXYtr1kO4pl6FESUBhUMcqBSbZkpS3gNj4YO4xi/AnCwYTF8GZa9IEHXhMMBhARowHtdVj+G+ZDHuZU+iR62WpGu+2PN2XBNkXln2bXRDbFleg92QJcllGgy/E9elK3Bd4uD5dVy9qiXxlfmrJhF9gATQDTJ3SKLhuKBVIj4rIYOWMhi7cDvBhkj0qeKDExdhTrwDc9ocNDtP5ulykaXT4eyet4ht3GPQR0zDGHsTrrl3Y0S04vDtRCl+YNFUV0dstyTMUIX4b3k5pR4vHnl3tJTbeQ6bWlneHzh/KcsWjWfY8JHMWjKFnhUnKSquol7MS3MT5qCpXHHTjdxx+ViGjx7NhGnjGDNiKGMumcLSa2YyaWQPPLKwo3cbwJRll7N42lBGT7iEqSO64TmezaHas7sP0lRRRK4ESMy+hQduuZz5s2ay9OYbuGdhIk01Qi+BXltVDq+83cT8B2/i6tnjGDb1UlY8ejuTTq5l83Ef/nPMHMHIK29g6QgXlQfT2SVz6cb129i46wjFzp8+0cqxzbsojh7CzCsXsmDGROYuuZqbF3QnUFVE3vHGEL5tjQYpo6Zzzb03c8WssUyc0Iv4WI3inCKcfNlqEHyraqlJGMOoFJH11BGkSXawsrbn0jZ9OQ/cPJ+ZU2ey5JblfGZxElWlTVi+Zgo3v86OiKU8/NDVzJ86hunX3MRjd4/g+Mo3yKz246wHnmLpPDTm8dbb5QxefBlXXjaN8dNmc8VnVjDLPM7hgnIqQkF5K1GDp7Ng8UIWX76YFTfOIFkWHa2kwcy+ZjGLL1vM9ddNpldEA/l5ZWf9mxybppP5HDpSjD1uKTdeMZMpU2exbPkC5gz3kbrhKC2OHB1nMEDA14Y1YD533jqHsQP7MHzmfC4bVMSanRUdVJRJljnu7s9w27XTmT5nEbd+/m6ujErnjb2l1Lc2cOitdeR1m8H1Ny1h4cypzLt2Offc0IuKPVlii2raHGdvbsQYMoOrbr6R2xePoV9ikMa2BEbNmMvSReMYO3occ2YOJdau4/DhcmqP55CVX41nwpXcvmI+c+fN5qoVy1g6oxe+2npJqtrwWSYxIxdw03XTGD10EGOnT+KS7ifZeqCStvpyMtfspvKSG3jo9oXMmDSVy265hfuWaKz/43ZKgqfUO/OhvpWUxTey/NrZzJq3gFvvmUey7OaX1DXR1nSM9WuOyDw1j6uXL2TWnBksuXUF1w1v42huHoecZPBMbqG3tqpS8vbvZfPGHWzdtoeduwuo8iYxZM4g3MeOkJ1TRcyca7jjunnMmn0pV69YxNwB9ex8PZMqZ2xIAqHJrNBz8e184c7LWTypD/0mX8riKX1wD7yEq65ewLI5/YmSL2BVhY9xN93JdXMH0av/GBbdMJ3ofankyc5g+x9ehGQ69+Jl8IJlLB6fgE/G+h4Zc5tld3LD9oMUVDQjS4ehJq2VxRzcF9Zl27a97Np1nPq4FIZMG0xyiKLzRVqZNnpkL3oOmcaNjzzAY4/cxLWTYyjeuoY1eY1ixwBVRcVU5hxgR9pR6sw4EqNtynO289Lf3yG93OrMEKKjiGv1nT+2OpP63+ZN/zhpWl/XQLA9cHLkamhoJBg434hzKLo4Xb0wx96L54af4Z5/HYa3ACv1afxpuyUILAolLlrsRAlI3e2NI9DjBktS0B27KFuGQnvxWTfb30zwxAHoMRcztqNS4DPH4L75CVxRHWXvco+bgjGqF1pVFoHcPfjz9stqsxu7Tj74bc2hxlpPCagS+0rwEXo96yITr6xg2rjQU4aga+3VUUMxxl0nk8wISawqsGrywQhIEikB3BE5ZWU/WOuXhK4U2/nA6rFocQvQ+0e0M7i4m5W/FTtRAq6kCDRRP9RKS8YYPAbN6wHbRhuwDCPZkNXx3fjz5DxSgh04LqvsEjS2lsmuiqzSxfXF6N4tFIY5PPSeo9Blxd+uzsf2OyWnT7u+BEt8Q+8+BTO6o9wjugzA6D9YumzDbqvBKinEdlXK6onoKzoHZEKy6QONJ85rVyIvk2TFdVqXpAGig0xA9lkTSEe3Z989gndid7SIcIXujZakdBxaQl+0dhfTY3vKcxw4CW+d2KauBNtXeFrOMsEkGAPNZaEJSotMRus3C7O9PUYMWo8ZgrGJfXAbvtz9BGS1SRwAKo6DVU/wcBraSEnWTzkEaL1X4F48X8aAB33oCowkGV9Ht4tNBJ/8SmxdsG6QT7vIYhX7oOdg2TWJO22T/pPQjWbxpZOcaRPBu7YMS+S1WgpO61FZI3aOwPl3fGeiF8RuEvqaKvRBUzE0wj9Hr8SZGN1s0UEwD9TJYoDoE1FHUOznd878fVj6YJBVSOESbjdIxuApcMBI7CeBtPQoNrNO7MWOnICZJL7lCpPjGojeN1F4lGHXyzhzipMHoMeK3ZxnLRrNFY/eo7ckt8lOCbi7gfijACz6hIvOuEYnofURnw0VatI+Ei02SXAKiC/0wBh5HXrrHgLyQfLnZxAoF3y1I1i1AZBFEduQMdLXzSmwicVc8hPc/QV/7yjMqeJDVdIud7fYaz/BVhNqS7H8LQSLDmC7hwtuPdCFBc7P1Q+9dzJaS4XQnRVx1x+FBlN8cixaosuhltMUXQdjiA6SrYIk39TK+LENSSTFP0LYZ0iSJbziNKyqVmnzLoemo/Wfjqlp7YSxEKmhDZqMYbQLqg1B61ZFaMeteK/4y1j0Xj3RvHq4jZaEOWBCeA5rqEQfOA+9rRqrUnzV8Y+iItE9XlzfBTUyX8qup92YfcoHgxJwycQg+pQhHhHm6Vxl0tacOTXyOMG9q/Dn7JCELELmzEto79mhOnUaYhjDMNrfRYeoKKJbfYgVQ0lCe0UXN4M+U+YyLLKewpxMMtOyyc5vED0rqWtqpdlhEDuAEYO70yO+g38XbKQoqucgRg7pS2zdMQ7IqnGGLKCUVNfS4qrh3LXGVhpkbjlZGMX4SX1pRxvN7SV2+HgmxAYkaJfzRB4ZUYl4ig6Rndl+ZtdK8mBQVeLDOnP1RKSQw0xi5OXLefSrD3P/8gn0bj3G1ldXs0F2BKpbyjieb2E3NlJ58tgpnkXNLpwFBLuxAfF4Ivv3p/+gvnQ3hZ8EsfjMAAAQAElEQVQcrpS+9I6NxC07gMeaA9SXVFBV1UbihAEkSP3po5UGCcpPHo9k/PgedCCme2PoNfN6HlrYXRZhG8nNOMnIuVNI1jn1846YzjR3BpnHg5wTRhQdIccdJX5VREFuBw7lWAkWzr9x84X+JKoX/fsmkNBhp4gIImP7M6hnIsnx4W7cifEkGG5M2e04c4QEqKuqo760GlegioPtWOcWVFAbiCSptpKqMIvw1Ywgtu9IFl7ipjA1g/0HcjmUe5hGI5aCwtIwDRqMnsy07hqGPOL89ASmzu7L0YJi2nwnyD5gM3yMYBjtOeXX8WNHM7SmkvLyBkJ/xhY7kFHifylxhsMBzG4Mk6S9V0yT7HRmkn4ghyOl9TTI4oC/pprjYpsWv0n/wf2J7Og3phcjp89l+fz+eD1x9Bg8lCmDLQpSMzkgsucfLaTeiqCopITWllLyD0YweeZAPOEe0UyD7pJ4Dc9KJ72BrsdU4hjG93fjMdsbJSfRQ+ILxEetkiMc9PdiYP8kEqP1MIEWw7AxffE11lAuA8Txu3DF6atf5pTCvBwOCMaZktA3xg5jlnwj5w6FSlnoaWqIZ+TonhJdhdu4E+LpNbAv3Q4f5rBMN7giie45ksmD3WGC81w1+fgPWnAlIwKHSduXTlZmLjkFfiLNYkpkh0s2T8/Tsr3YiGfI3Cu578sP8dlbpzPEKGX/6rWs3X2EEtlRdqj8deUcP5Qd0iUjt5iWbmOYt3gOMwZFOtVnnW4S+49j8a03cPWsvsS5QPPE0mP4GKaKz2UcKEbTNBknGkXVHpY8fDs3LJzCuDmXcvP9t7KwZR3PbHMCR07/nO/t6Tf11I6A3n7/WNymz5pEcvckdF0nKiqSadMvITYu5qJlsxsLsEplN0Q+tBhe9B5Tcc3/OuaY3rJDsIagrF4gq3U2HTNDB2sLZPudYLCj4Ny7M5hlBZpz2iIfzIAE9lzUz67ZiW/9HwgezAAtMhzYeTzg8LUJ/WxTBqxhhp7PvYiMdgBNJhbpuVO1NJYtHtspF2fHV4tdfVASxSwoaj/rG9H7LkH3SjNNTC8TxNlISM0FDzvY1mW9Zgg/XwOW4Bg88lzoT36swvLQwNXjE9FcMopFRAELnKV/R1bnvYObg68TuTt1omJHceguNgut/stL5yYyB6BpYru2OgmgRK7WOgkI23UN6ZwHNZESOI3hvHrKh1XTzldrEOrXwVP6Dh/SnyNr+AVML5ouunW8O3dPLLo7+tRHzXlw4MYJL2z59DaWnynnySKRLwl9yCCHFFv8H5fX4RQ+g/WSbLyB752nscoq0KO6i990A0MTLB0S0V0wC2HhvHacIrfzJwIOUTD3/2jb+BqWfFj1yET0+AQ0J2gUdRy5NAd3oe9oGrqLjbB94msBsAkVhS/ybokekuzaxZ3wPlkqdu6OMaC/6BOmDF9FOMe2znKxY69woVxFfs2FrdnYLY3yLnr4m2SsduIpCx2UuGQXYjy6g4tQ2e4I0KQtXfwc/zxbDyGzRQ861WmmjK92flItRyxExMAp2MX2mgnn6QZdQ3NJPWf/LOymo7IT9RP8B3YLtFFo8clir0g0BwPHgUUOuwvGdtBHaPy2ZONf/QsCmbKIY0dKW2nvFZ072gidEErHmpydDhl7zvi0Hbt1KsYZP85pdy6UZ010dLCScWs7u5l+SYrrD585Z9TUoycvwEgQG0qTdztsT+Q5JFpcEmK80+Va+6ODg4yls8WyHZwCsrLizGWxYyVZbcauPYFVuk8S/Gh5H4meiODZiF1XcKa8FQ0QNQC9p/RJp58WiyZzn2vZw7Kj1wSHXiC47bf4dm52hngnQtANg7geKTQcL6LFqXF8rf8IxrUVcrRa7Hu2wEJTL0nKkZIG2gItFGx4nZfe2klmiR8zOp7EpGi8JmiOPk5bmQtd0oegz/l/Ns1FOex4ezWrth2nxu8mJimOmCi38IFOa4+EfxaW7ZPESQa000e4UK6aeI2G6W6izvmHVYEgLTVlHDpcwOFOZ12PWUzsKXS6NOl81BeRfqiM+lb5xpluEgaMZ8k993LXxCayso5SWNEoSU0rVUUlHOvE73CZRnLPHvTuGY0jjunSMc1OzI1E+vSNJS6qgrxDxZwoqqasLokpI9uzFTp+MjeIP/j94n8Oo45iuTs+63e+2XYbgTbkGyC6S/npwy+fmiA+caWzmoYA9DdUUXDsxBk4VEYOY3DPeOI9TgsXLpeBoZ/mSGw00ZERRHYUaQa6rqN3vJ+6B7FkTm2qbaDoaCesj1RS54tj8NTep6cap02gmeq8nTz39Fr2FchcGJtIQmIC0S6pdHSUmxgSTBdG6MEpCJ+2vBsy5i3bh88ndnL8LFwVvsrYD+AjIJG8M9xxu3EZuvAJV9NWSsaGdbyxah+HaoK44xJIjPXiNSycsWjJLlowYIsd7fYGzk3enT5lTncWNAvTtvKPv28hq6RVxpfIHh8rCYTQS8xki318zn8Mw3LadToDAfyaT/ynU1nnR1mk9crY0zqXdTyLHzu7qtKDaN9RKGYVeSxfkIBzP1186ilm0Dguv/M+vvKNz/GFz93OiiXjGZoSIVgEsWReDThMT1HLgzM/iQ5+8UGBATQdXeI1Dxf+2XYjh1Y+w9NvH6CgyUOs2DIxKQqXHZTxK1LLwfl+jaXkHimlssGHZbiI6zuK+bfeyWdmeSg/dphDhTJ/SdvYYRO58u77w7o8divLLxvDoGRvF74oxI5PSLygSbLtuJSUhA5DfCEiIR5TBolpGsT3TME9YCDDTimoY7iTJNFMIL+gJNSm42I11NMY5cXdpYE6qP797vrHSeVrr7+cZVctZOr0CSyUjPum266mW3LiRYtol2/Et+15/IeOIb7b3s5EMyJAAje8MmHHytlyAkscFucnA95qKifY1IbWXT7GTlkXpyYJiNlrIjQeIigra2ESmSVaCwkczEHGcLjonKsEoMHThXbhBmz9Usy5D+GZvhDXiBHopsz6EmCcprrQUxRafA9w+2TVvZzQJCnkdqvoUJqLVSVBRWR3jJSp6CnTcc17EPdlD+FeeDeuaVdgDJwhK/vS4LyHjBCZXM435o3eU6H1MMH6Fum7nSpYS6AoD7vWkaeVYP426HODJLTS94QFmH3j0TShFSggBS0xBvzV2A0NyJwlkliSABZhNxtocQPo2PWRitChRadIEtBNVtsLZHckGCpDPiBWYzFBWXG0W9pk9bo7uqyG6n2vxbVI9HV0XiA6j5+COXqKTJrhZu/p6viL04df+Iv4MmVj15WCLxRqvSdWYeJItFiRs89ojOE3tcspGM1dgTl+qqzQiy+ECc+42k7SWJSK3f2zuJfeg3uC6DSgL1qbs9Yp9tIEn/49JFE7KB+GkKCh9nZ1quyulmFLxBHMXQcjHwv7wdg5mL0j0BwoxYWhN5pMxnZDhSQEHboFZUdRxlEgIeRvsvAW4hm+REuZ6NF7PMboW07p4Zp9fUgPo9+Qs/D2gDdF2nixK4Wn06/DKNiMXZuJXSV9NcuHwuwuNuyJ1vOqdp6OHR/AJfoa48Rv5YPmNLvQqfeYgGaVEZQJ35ZAIETrE71k1ZjYZIiOCRV9eBfxFWd+KbLRL/827jnLcA8ZixErCYDkoTIZQY8pImMOVud/3R6skd3G3QSa/djl27HqJ2E4fjzrMlwjJ2CY0lg+7I7cevcxaNRgNcjpb7e3v0r41UJUkvhYrEN2+ozpK3oL9s0nxb4y1zg1sjBj1xVincySoVSPHSHtksaJH4zDmPVAeM5YdB+umdfKnDEFo+eHgFs36c8U29TWYPvbncKqx/kvYtrRyehRcaJnIsagXmgNYtN9m2Wcx2B0l8UHLQniU9D6CzaXfAaXM94v+6zIew2uUeMxevU7M7hw/s1l+RGs1h645n4Oz82/xH3pPEmuXseSGNaB5NQpwYXRqw+DCvM4FBoOGlrSJVwxo4zNqw9RWOvDiVE66IP1JWz523O8sb9Uko9ysnbV0GfuUq678TJmzxjPiL5erDYLXzv0He3OvGsgk7klgWowVGFRcaKQeiOWqTeu4NolM5gyqjfdYzRaZaiESM64eImO7kafvq0UFVSF/8xL6u1AKw0nD5Fd0kxts4nRbxjjYxMYs2QJK26+Mnwun83UUWOZNCwGUwIvaXb6KNvDH3//DnsLamkNtvua3LxeFwFHVqsbAwbH0kt2Q2Zffjk3hngu5cqFlzBrymD6pcThPs2t05NOUv9exMZGcGLzdo7WNtDWbySDojqRhB69RMn837d/GycLa+kY0s6f/FXl55BTGpCx0Y2BI+KozT9Bbegb4zS0aJXdjMMtQxjZR6dzPofz6z2YETGJjJ49hytvvCKMw42XMnfyBMEhmbho06F6H6eXuKQEeo/sw6AJc7j2pjDWy6+9lEVzRjBs7AC6deJutzZTX5BP7sBlPHbnEhbPHMXIET3EN9t31h1awZ3yAvJr/Kf9L9DA4bwqevZOxOvqxYhROlWllTS0BCTJlEYSCDUWFFHpTpZYKhrJyaXwrKOmiIOlLnpOXsCKG+cze/pIBiZGost3r4VIElK6ERsTpE52f1qtcNtgcz1lJ06QX9yMXV9DmezIVY++ggdvWcSC6SMYPCBJvtXOwHLhkbl/8FAfJ/IrkGEQYmAHfNQcKqAqZSRDk5Bxznv7pfRjiLuJWol3GtqC4bbyPTlZJPNJXCxJEmN4wqUXeY0iISmehIRmSk/W4XOwxsYvO63VpXW0pQygT9wFWIXiG4uwJLYM5VJ2r6lj4l13cet1c5g0cYwkb0HZdQUZNhdgJFUV6bzw3Bq2Zpfh/JtLKUFEweNx4cw7gXNXVEIkF7wEmyg/ks2O9WkUte90IR7SVl9HRX4ZdlIMrohI+owYQmxdJaXN7YZ25qS2Wk5WGAzt39ljLaqy8/GNHEi8YZw5115QkE9/pf5xUrF7ShL3PnATP/3ltyT7fpDRY4bhdrsuWkS913SMGAvL+cfK+RlYslthFWyQFc5atJjx6H1Ho8vqmR7cS3DvFgk40wke3yrBzC7stp4Yw4edf3C7oqH/PAkWtxI4sEN458q5n2DmX/Bv3Or4fBdyutHiXdgnD2Adz5ZJpg2i+khAVUywOFX6lvZH1kticJJTs00XXM4uMnpOxYiKwDryOoHjoufJbILZ8rx3JcGSWojuiyaTAPUb8OfsETmzCB7bTGDf3/HtkeBcO5tj+7tmiHy9oXk//oJUrIr69orTN23QdZgRuwjs3yzJ076wDvmrCZ6sl8DIodPQ4xweEsAU7Ra9hSZziyR75YRBikUfPBGt9YTI/HbYBif2EkjbjGVFYwyQoO5s+WIGSqDdH2rXhbAPHhfcCnaITrsJOnkFoEV1xxy0CPL+iv+Y1BcLJvkb8W/+Bb686vPblQv8UiZJwntUdNxDsGCf6LIX/+EDWE3n4nIBLmdU6d3HY0hiZeW9IrZLE9wyCGS9hn/H3wgUVBKL9wAAEABJREFU1ncpp2a4xS7JaM2iU8F+rAKRx/GbMgm0He6GiWviZ9GO/lHk20uw+DCW8z913fZz/LlHJamy0RP6o9WlYRXuxTq+V/DeJEF5XbtNEjBGTUerSJUd1HUETmQQPL4bvxPERvfD6DEE/SybGL2mhlbsrLzXhT6dYJGcmS/j37WSQLEk9o5cnU49rh9mv0nYh57Gd3iPyLBf/GeX6L4F2/aGKDUZY+boW+DgM/iP7iNYkis23oF/ww/w5ZajhTPwEO35LlrfxejR+QRzNhE4LDIVphLIfZFgWXf03qPQ48N9na/9+y830MwYSWws7OOOnqLH0Z2C5R5Cf1PijLHE+bgG5xDcullwzsYqkTF8RPxh7UpC/1EUb3c0T7nMG2khnKyjWwWPg9itMn+IgFrv+RhxJVh5GwnmHSBYKGfuy4JXtCykjEVPihSqTkfEYNE9VhKTnTJuN0mf+7EK5PnoAQIVNWGfc/eQhKo/hpFK8MAu4ZlF8MQOAukvya7zOknWO/H7oB5jp2EOqMLO2Ujg4D7xIRkPR94UvxCZeg1HT0wM9aT3noamlWI5c3p0EqQ45aJrnxHoej1W5lqRVTB0bH3gb/h2v05QVtxDjdsvdpsEDodeEl96joDMD1ah0EsgT+wQwbqdqOOmu3D1GM2M2FzWpzWEpy0tmjn3XE2s8H5jcyrpmXkczDnMwaxDpK17na0VI5k8NoWYyEgSerokkTnB4Ryhyc7lwOZs8mUBqdXo6KCLuyuKGLef+vICsnKLKK1uxR0TjUcW/UoP55IjvLL3Z5OVc5xSfxftxbliu/VmyLhEDq9Zy+406Vva5KTnkr71MJUx0kb0cieP4fIhJ1izJp3sgwUczz9CtozzF36/gfyWIE7QJpSnj8FTWJZQSubebA5kHuXY0WMcykln98EgQ/v1pXtCd4ZP64+vopDM3ZkczDvG4dyD7Fm9inU7cymoD0Wnp/l1forvQe/4aIzcDLIrggyeOJCIzvWhZ5PYpBSGjk8mf8smMnLyOXqsgNzUVNa/+ibbTwQxPR5GzF0Au99k7b5D5OUXcCQrhx2v7KB0xkIm93Cdm1TFj2bB8DqyU7M4kJ7P0SP5HEzbyRvPbyTteDWhf1IV6v+fv8T36kvP7kmU7dlEqgSgR44cI2fPLjasXsO6PCfhANrZa6Yp9o4hof44aVniV9mHyErby/7DvnYK52bjLc/mzU1ZZGXnhfwve99W3s6IY8mMAeJ7KYy/bDS16bvZtzcjZIu87Cw2v5NNy9hBDOqVQMxZ8zjOzx1DfIRFU1khudJ3TmYWu9LyOVHShCn1Sf0G0ysuitLU7ezNPkq+4Juzdzfr1m5m29FGNLeHiEgPnuoC0rMPk5udQ0Z6OtkFfmltEhHdgzGz+3J0zWp2pedx5MhRctPS2PBOHjE3zULyQN7zL2EUs8YEOJaRzp7dh8jLy+dg+h42pDbQp09/BvWOf48svXTv35+evXQObhR7ZR3hSN5h0nelk5ZfR7dF4xjYFXZOL7ou35w4kuqOkSrt8koaQfOS3N9FmdgxNzRP5LB/XTaFRoDg+fjQ/us/lku7NVCUlc3etCMczT9G3sEM9uY2kZLcWxYqYtsJ38PN5ZWk26LtxH7Wb86U+eQwuTJGUtMOcrg8isum9EOLjCFx5ETmNR/gta2ZZDty5xwkc89WthYP4pq5PU532FLC2p1VzJ86GJfLOF2untA/VRh4R2LIaovuySOw6ef41v2fnH8hGOyPOfF6zFgP+sCluCbOQit8Ct+qn+Fb/ycCZTEYs7+ImSJomFGSCA2UQeJCokaI7oueECMVbknMJuG+6na0Q/+Nb+0f8G34Of60FlzL78cVQtKN3mMEuttA06QJ3TFmXoN+9Df41/xB+qlFG7Acs2819p7/xffm9/CvT5WyeZJoDAePiZN06fFJMlEZDoOuz/gpGBMWST+ZBDb8grb1vyKQkYfW40qM0TI4tFj0frNxje2DvfsntK35Fb5Nz0igkYK5UHarNBdEdEdPln4692B40JykKWErwbf+H74D+TgRhRY3Ej1eglFHJ20YrhuewKh5XnR6MqzDpky0ybdhDBktckdiXHIfRnAPgc3fo+3N7xIoiJEV5dnovRJxZmm939WYkyaiVb4lPH6G7+1fECiJQB+3Qnh07yxR+FmLxxi0BNclI7Ezfih9Polv9Z8JlkZjLLgLvVsCmicFbciNGAOLsFZ/H9/G34tt/4IVcy/mzN5hPmdfze5ir+5outapJkbkFAxdglHkLMzZkojnPYv/rSdpW/VbrISZ0sdEdK9gZcShJUr7SO/p9m7BNCEFLcJzuswVjxbXAy1a6GLHoY8ULFx7CK79Mb51vxIfyoae12OMSRZ8ogXrgUJrnm7v7YYx4moM7xYCb3xX5BC8Upsw5t+G3k0mWLGnNuAhXAt7YG0UOV/5EW1vP4nVcjWueZNF1kjMGY+j10tQuVbq33xSsBuOPmwGenIUslKAPvQOXJMGQr7Yda0kom//nGCj0Ey+Ar1PwmlZOp7ip4q8wjuwmcDan8p4+F/82SfR+l6FOTypg+r0PaIf+qibMYe2Yq/7lviF2HDTC1jaElyz5qLHuMO6D7oL17harLe/Kz77B9re+imW51FccwaA2EmLG4ERL6GXpnXi3QddVoUxZcxoA3Et+TyGvp3A1v/Ft+ZHkuhlo41egWuY2NIFWuwAnD9JE9gI/wy02F6yGNANTQ+XIKBokqjrCWI3QxpFJ6MlyelUexLQEweLzzkv7acZKfPGIPRowTN2FObU6dh7v0WbYO3b8Ax2z/swhwmeLg2MZFzX/hqz9bf43/gBba87frAFbcHXcHWLkQURwXC8gb1T5q83BKfVL8Kga9AHjUFzC05aP8wFD2FEZBHcLjq+I2N1p8wjg6/GHCW+KSTtUrXfIjBG3ig7XmLfw2Jb4dn29m8JNngxZtyJniR648ZJXsxLpmEflDG5Wvre8JQkYG0yxm7HPIenBkYkespwNMdVNU30HykYekDj1E/vNh49Sgg6lWkJowQnL5oeizn/W5iJR7B2/EpsJTisfxu7v+w8jRXfimpn4x2F0TcKvddEgW4sRnu53ms+5ogRUPGCzCMyD8p8HzjRKr58M0ZvU7CS8RkvY1n612IGi79ehRG9n4DYpO2Nn+CXhEOfegdiuvaOOm4Gbk9v5l7Vj4OrtiCL8eAo1eNSvvTNxcSkreJPv/srT/3uOf7062d49kA0yx66mil9YvHqycy4YQbe/C28+vRf+ONv/s6a5gFMnjSG0SkRuN1RdO+ZQHy0h1Ouhvyi+jFhXDKu0n289OwGduVWETdiHMP7RlO47nl+L339Ze0xqrtN4LIZPUiIkDZnHUZcD4bNvYJrB5Sw8vd/4U+//yvPvbSD/D7LuefKAfSI0nB5k5hx3030T1/J7/70Gq+/8A9+/1whgx+9kQmxLoxOdgqx1/uy5LOL6VW6h1f+/iqvvPgqz/7pbY6kzGX+9IH0idOIGLWQq8a4Kdv1Dn//60r+9uxr7Kjtx8gJ40VnHT0ynm4yPhMijRDL05c4eg/qSV/5TkVGDmPCgI56HZcT4PXqTowLHL2Gzl3KtX2KeFFw/+Pv/86LL+6kaPgK7pkWJQQekeEKnrizG5nPij3+8Sr/+PXzvNU2ky8+OJ1ubsOxHmf+Iplw2/WMqD3AKqF/6W8v8ue/5mDMmcm4YT2J1b0k9u1GQqzX+WSFm4qjdOueQGKc57TtjAjiRbduiRGny8LUENuPMVMmMCnhKK89/Q/+8bfXeXnVQap7zOHWGTJH6iae6AR6947FFRFLsuxoXR2dyTO/fo6nnlrJ39e2cOntCxnWMwo0DXe3/sy591amFa3h6aee5ymx72+fySblllu4dGAMEQZET76BBxbHkrf2TV58fiXP/X4lu6xJXLdkIkN6RoIZjeN/cdHu0/ImDmf21B64ZMHtxd/+lT889Q4Hg/GMmjuJwaKXkTCEaZdOZVJ8MWv++Bf+LL74jw1H8Mni7rWzUnC+bYPHjmOKbx9PO7L/aTUbMgxm3zCLQd0jQvbvO285d0+q582n/srf//4az/95DUcG3c43bxxElz93PP36J+A1dbRTBBEkD0wmLsKFIen3mOuXc1nPWg688SZ/e+4F/vTcbhqGzmbh3JEMjD3V6NSDEZlAUlIi8ef4YZjElTKUyfPnMDVG7PXnv/H8X17l1Q3H0cddzWfm94LO9go3CV9dXiJHzmZFfAZ//u2LPLe1GF3vzeWfvZTWd56Vnd6/8Kff/IPNCQtYPnMwvaNNdC2SlCHdiZWYTw9zOX3VezHv1vkM8h9m3Uuv8tILr/LXp98mwzWaKTPGMCxZlzkwkWTxu7gI43S7s59cEcQnJdErwSM1XlJkPpm5YAT+LS/JfPJXnvrDy7y2p4ZuV9zMZX2FRL4BcSkjueL+SQTWvcDvfvscT/3+RZ59q4LRD97F/GSHRk7bR/WuV9nov5JFY0xkeEmhOjoQOMeeHRWf1LueNAv30l/ivevXkuz8F+47n8VzzQOYvWRCcZQyE9CH34Hnjr/gERr3rX/Ce/PjuPpHhwavJgmEa9Z38IyTSc/bE3385/EsHOe0BN2L1msZnrtX4r75W8L/aTz3fw9XT3e4nh7S3x9w94ggxAwwBn9WaN7C+9AvcA9MQXP1xLzsF8LjL7jv/hueB57Efek38F5+JUbPRIzhD+OZtRRDJiNpft5DT54uev4c7x3/g3v5T/Hc+RPc0y5BdmLDbTw9MMY/hue+v4ms/w/P7c/gvUGClRipdjAYuALv9UtkcpL3U4cB3pG4b19NxCMv4F18CY4e5syniJjVD80Mu4sWN0f0fBHvvY4Of5c+vo/nknvw3ngTru7d0ONFtht+i+ee53HfuxLPjXeJDX6JZ+pl8oFEfh7BZTmem/4o8v8K92f+jOe2r+Me3l8mG6nu6pCVdGP8o4LXa8LX6fcpPMu/jGfyrXivWBDSQ4vshWvuz/F+VnS+5ru4738e75I5mFpXDKUs6Qa8d67AdLvlpeO4BPc9X8Kd2M1RHWOUYCg+5L5bdLnvj3imOLpcj6tfL7SYmbgvX4F7sMjd0TxFkoS5N2IO7dlRAkmzMWfdjmtM/1CZ3l3wWfZrPJ/5A+4b/xvPXT/DM20cTkCjJYyVJOM/8IxNCtGGL260+Gm4b31RsH5W/OZZweAJ3JO+IrpPDpNoBuaYJ4h4eCVmjI6+5Ae4l10tAaM7VK8lzcdzx3O475Lzvlfx3nAtnmufEbuNk4+eQxIhut4rNH/Bc+svcN/9V7wrHsbdr8d5baL3XID76t+LDX8jPva/oo/0KYmvrjn8zj216AFin//C89CrYnPp525pe9UNUvZTvJOTww1cMZgzfoL34ZfwXPktPA++hvfahZgOOEJhTv8N3lmD0dxhX5QiGPQQnqUL0ePCY1yLGS9y/QHvZ36B+xbR8T6Rbeyp/IUAAA2LSURBVMok0dMMkRsTvyZ4X4ERH3qVSyzG5Ltxz7gaI8xCyqIwRi+XsXk7ZlSKBOTX41kieEqN3nse7oXfw9VHXtoPLVYWG2Z9D88E8Rt3Eua4r4gtXhM9n8V97/N45yzGfbv4eqLTQGSPHIv7ppfFBnMg8U7Ma78n/p+MFnLWKMw5P8Vzr9jqrr/iflDG0owHw+Orh9AICy16DK6l/ye+87/iFzJ+7hV/mjkTI9oltV0cZjLGhM/JvPiK8BWe9/wJzxVfxTP3DjxLryGEjACiD7lNaP6B5/b/EuyE5pbHcadEdMHQQIscjvs2mX8cnQyv+PhTMk/0OIPWdcUbeEbHi16ni12LnsEzfhCaV8o8g3Bd9guR6XeCx+/x3P803nlzMGLDfisUcpgYE5/Ac8u3cTv/ZVcpCR9u9EHLZR75M97bRY5bfof3lm8KTS8EYbRkGZ+zviTvCUJuonWbivvaZ2V++Iv4t4znu34rcvQMjXMhOOPQXB4SZ17LlW3r+Ou2SpqC4WpX78nc9Z0n+d+ffZ3/fPJxvvOzH/CLJ29j3sBovEaYxjtwPg9++2t8/4df47s//U++cdsibv7SXVw+fQgpKWO5/o6FzJzQA2+YvP3qoufkxdz3n9/m5z+6k2tlvo2K7s3Eq2/jm//1LX74/W/wvW/cxSP3XssVN9zCwgHtzc646XiT+jPzM1/gv//nW3znya+IjF/g0eVjmX/XN7ltjBDLPOFKGMnNP/g+P/vOPdz56Ff45f89yg0jommf3oXorCN5AiueeIIffech7n/os3z7R//B1++ZznDxi7DKbnrPvo7H/vPLfO2Jh3niP7/K1x69nKmDY0J+FTViHlcsW8S8oVFnMYbogZdwzWOP8MW7ptBL76j2kDx8IovvX87kBKdMxyvJ8bSbH+CrX7uBSd0HcfVjd3DXooF429tokvUnT7+ZJ3/1Xb7xyL188b9/yM++uIjhsQb6eeYjvP1Y/LnHefK7D/PQF7/ID37yOe6ZP5iUSF067c9ln7uCS6f2I572X+xIlt20UJLJvhLSt5dFD2LeVQu5YtFgztUOIlKGseCOz/P9H3yJL37xAb72/Ud54IrhRDlduOLpM34hDz00hXhBKrLbcJY88S1++tMn+M/vfZX/+t6tTJm/gv+7exSabpK87HG+fdVY5n7ha/z3//sq3/7uV/nZrx/n9ukpRLo6lPTQd85NfP1H3+CrX36Qr/3423z30QWM7R2N6ZDEj2fFXQuZPiYFDx0/Fz2mLOG+r3+FHwrfH/7kcR6+53buvvUyrrwsrJe7+1Dm3f4Aj955JQvGi5z3reC6+cNIMIWH5iFh0GRu+No3+fGPv8KT3/8S//GNW1m4+Dq+s3yoQyBJcncm3PAwP/7lN/nSY/fzzV98h2/dNkqSV6nu6kiewxe/tpCB8V6MU/VDue7J65gxOIlIp8yTwqQb7+M/fvAFnnjiCzz5X4/zyI2TGZjodmrPOSOHz2HZssuYP6wrSznkBjG9R3P5vZ/n+z96gse/8hjfEnvde/nAdnvF0XvcQh5+eCqnfALnZ+CJHciV3/gBv/6/r/PkiuGIwYgcdR3f/dWT/PDJJ/jOz7/L16+ayNXf/hyLB0VLAjycFT++gam9Ys+aBwj/EkdxxUOP8b3vPsojj3yWrz/5db750EImDojGgTxq9EKuWXYpMwdFhum7unYbypzLlnD3pX3CtWYsvSct5sEffZef/uirfFfmp+9/+y6uHhMbrneuskgQN3gBD//4e/z0/4m/iR/++OePcd1wr1MLdoDGkgxWrjzJjLsWMMBloodr1LUdgU8tHpo7QgKMOHSPu8uPJroL3RuNEeHtur4doC5vmo4ekYAReR7eXTY6s1DzxEr7CDTj/ZjAkOBSdIiMRL6VZ3bQ/qYZLunHwcHVXvLB3TRvvPD2ounObH02X5dgFIfhdUn92XXt75qJ5o0RGi/6RcLg/CmcLqt6Ib7tbM68iSwS4BnRIpt5Zs0//SaRthElOLsE73+ayVkNxWCaOwojMhrdOKvufK/SRo8QvSIu5Hdu9FFDYP0XaV23H+cf7Z5m58aIkvYe6VBgOl3e6UlsEsLXGTcXYxORSfNEY0REcnE21NFk4jaiY5Eh2Knjsx51D3qMjLH3YUPNE4MhY0M39LOYfxSvAvBF+KEWNx7d8w6+575LW0UztnVaNs0VKXNYNBeSX3NHh3U0L1JHw40eIW2cndbTXZ35JHOGHtE+ds+s+dDeNDMCZ4zppvjme+1Fd8s80q6TwH7B5o6/umOlLzkv2JWOK6I3Sx++gtZVb5PTLPEEnX5eLzFxMURGaGhap/KORwmCvdFRREqmZVykaTqannnXMT1eImO8XPRfwotAustNZGwUMv3S9U+TQDeGuBhX19VdlJreSGJiI/G49a51Nt1EREcQITp3+Unogud7KhLbeaLiSElqYOMffs9z+xrOba65iHTs4uWifyG9oj2YRleGvGg25yfUdAzHhoKNbEycn05qNKF1yzchRnYz5PX8hzeC2LgI3GLrLokc/4uJCvnfRdvC5cIrMkaIkHrXTIlKicNNKVtlF+y13RUEO9FphoknKoqoSLNTaedHDU18JDIumghX5/L3+ex2y/iIEF83PpgAX2wQsldMBALF+xNOPnIRjj+6Rfd/gpPhiSBKxpxXvtm69k8w6KqJBBxmZATRUZ5QgtYVSdgPY4iVnVrXKQJbcqpGcl9eybFFj3HHBC8u41SlemhHQG+/q5tCQCHwaUDAVyO7gLfhXnYbWsVRgqH/ZNEHpJhi8wEjEMC2++Ke82XZ2SyBSglROiVVH3Bnit17RUA3cQ9YxLd/cQdTYuCDimlQv38KAduy0fVIhs6fH9oZKi0o/af4qEb/JAJBH0ZMEsPmL2L2+P4YhRU0on7/PghoaK54pjz2Q35wTU9JqLR/H9Xfg6YqqXoPYClShcDHHoH8p2j90+20vJqHvvRGTK/3Yy/yv6+ApfhX3kHrHx8hGPFVzBFRaOdb5P33Bemf0lw1+vQhEGio5NAbv+M73/8zL+f05jM3Dv/0Kflx1qi6gH2vPcN//vBldpdFMvnKscR9nOVVsikE/gUIqKTqXwC66lIh8KEhMPIJIr68mcgHf4SnXwSaGuEfGtTvn3Ef3HdtIuLxV4hYOhfTpTKq94+p4vBpRcAV14Nxt36dX//ue3zzkUsZEfGp0PSTo0TyMObc8QV+83//weOfmcPIzv/s95OjhZJUIfChIqBCrg8VXsVcIaAQUAgoBBQCCgGFgEJAIfBJRkDJfjEIqKTqYlBSNAoBhYBCQCGgEFAIKAQUAgoBhYBC4DwIqKTqPMB8lMWqL4WAQkAhoBBQCCgEFAIKAYWAQuCTi4BKqj65tlOSKwQ+agRUfwoBhYBCQCGgEFAIKAQUAl0goJKqLkBRRQoBhYBCQCHwSUZAya4QUAgoBBQCCoGPFgGVVH20eKveFAIKAYWAQkAhoBBQCIQRUFeFgELgU4OASqo+NaZUiigEFAIKAYWAQkAhoBBQCCgEPngEFMd3R0AlVe+OkaJQCCgEFAIKAYWAQkAhoBBQCCgEFALnRUAlVeeF5qOsUH0pBBQCCgGFgEJAIaAQUAgoBBQCn1QEVFL1SbWcklsh8K9AQPWpEFAIKAQUAgoBhYBCQCFwDgIqqToHElWgEFAIKAQUAp90BJT8CgGFgEJAIaAQ+CgRUEnVR4m26kshoBBQCCgEFAIKAYXAaQTUk0JAIfApQUAlVZ8SQyo1FAIKAYWAQkAhoBBQCCgEFAIfDgKK67shoJKqd0NI1SsEFAIKAYWAQkAhoBBQCCgEFAIKgQsgoJKqC4DzUVapvhQCCgGFgEJAIaAQUAgoBBQCCoFPJgIqqfpk2k1JrRD4VyGg+lUIKAQUAgoBhYBCQCGgEDgLAZVUnQWIelUIKAQUAgqBTwMCSgeFgEJAIaAQUAh8dAiopOqjw1r1pBBQCCgEFAIKAYWAQuBMBNSbQkAh8KlAQCVVnwozKiUUAgoBhYBCQCGgEFAIKAQUAh8eAorzhRFQSdWF8VG1CgGFgEJAIaAQUAgoBBQCCgGFgELgggiopOqC8HyUlaovhYBCQCGgEFAIKAQUAgoBhYBC4JOIgEqqPolWUzIrBP6VCKi+FQIKAYWAQkAhoBBQCCgEzkBAJVVnwKFeFAIKAYWAQuDTgoDSQyGgEFAIKAQUAh8VAiqp+qiQVv0oBBQCCgGFgEJAIaAQOBcBVaIQUAh8ChBQSdWnwIhKBYWAQkAhoBBQCCgEFAIKAYXAh4uA4n4hBFRSdSF0VJ1CQCGgEFAIKAQUAgoBhYBCQCGgEHgXBFRS9S4AfZTVqi+FgEJAIaAQUAgoBBQCCgGFgELgk4eASqo+eTZTEisE/tUIqP4VAgoBhYBCQCGgEFAIKAQ6IaCSqk5gqEeFgEJAIaAQ+DQhoHRRCCgEFAIKAYXAR4OASqo+GpxVLwoBhYBCQCGgEFAIKAS6RkCVKgQUAp94BE4lVXrN62nqVBgoH1A+oHxA+YDyAeUDygeUDygfUD7QlQ+osjP9onMmGEqqjKqXLnUfvnGCOhUGygeUDygfUD6gfED5gPIB5QPKB5QPKB94dx/QfKWTOhKr/w8AAP//mxAfuQAAAAZJREFUAwBeBGLBIRFAIAAAAABJRU5ErkJggg=="/>
          <p:cNvSpPr>
            <a:spLocks noChangeAspect="1" noChangeArrowheads="1"/>
          </p:cNvSpPr>
          <p:nvPr/>
        </p:nvSpPr>
        <p:spPr bwMode="auto">
          <a:xfrm>
            <a:off x="1197565" y="4402942"/>
            <a:ext cx="5419725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791" y="4125943"/>
            <a:ext cx="7087589" cy="2019582"/>
          </a:xfrm>
          <a:prstGeom prst="rect">
            <a:avLst/>
          </a:prstGeom>
          <a:ln w="28575">
            <a:solidFill>
              <a:srgbClr val="3E5378"/>
            </a:solidFill>
          </a:ln>
        </p:spPr>
      </p:pic>
      <p:sp>
        <p:nvSpPr>
          <p:cNvPr id="7" name="Seta para a Direita 6"/>
          <p:cNvSpPr/>
          <p:nvPr/>
        </p:nvSpPr>
        <p:spPr>
          <a:xfrm rot="10800000">
            <a:off x="7590112" y="5524470"/>
            <a:ext cx="701184" cy="45009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793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6493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Lista de Equipamentos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05326" y="1275347"/>
            <a:ext cx="10669493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/>
              <a:t>Após a seção da Lista de Serviços, deverá ser apresentada a seção referente à </a:t>
            </a:r>
            <a:r>
              <a:rPr lang="pt-BR" b="1"/>
              <a:t>lista completa e atualizada dos equipamentos públicos sob responsabilidade do órgão ou da entidade.</a:t>
            </a:r>
          </a:p>
          <a:p>
            <a:endParaRPr lang="pt-BR"/>
          </a:p>
          <a:p>
            <a:r>
              <a:rPr lang="pt-BR">
                <a:latin typeface="Calibri"/>
                <a:ea typeface="Calibri"/>
                <a:cs typeface="Calibri"/>
              </a:rPr>
              <a:t>Para fins de padronização, a seção deve observar os seguintes requisitos formais e critérios de formatação:  </a:t>
            </a:r>
          </a:p>
          <a:p>
            <a:pPr marL="285750" lvl="0" indent="-2857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altLang="pt-BR" b="1"/>
              <a:t>Título: </a:t>
            </a:r>
            <a:r>
              <a:rPr lang="pt-BR" altLang="pt-BR"/>
              <a:t>utilizar a denominação “Lista de Equipamentos”, respeitando a capitalização definida no manual.</a:t>
            </a:r>
          </a:p>
          <a:p>
            <a:pPr marL="285750" indent="-2857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altLang="pt-BR" b="1"/>
              <a:t>Alinhamento: </a:t>
            </a:r>
            <a:r>
              <a:rPr lang="pt-BR" altLang="pt-BR"/>
              <a:t>manter os itens alinhados à esquerda e em ordem alfabética, inclusive nas páginas com categorias e subcategorias.</a:t>
            </a:r>
          </a:p>
          <a:p>
            <a:pPr marL="285750" lvl="0" indent="-2857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b="1"/>
              <a:t>Formatação:</a:t>
            </a:r>
            <a:r>
              <a:rPr lang="pt-BR"/>
              <a:t> respeitar os padrões de formatação e destaque estabelecidos no manual.</a:t>
            </a:r>
          </a:p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640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5" y="240633"/>
            <a:ext cx="108259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400" b="1">
                <a:solidFill>
                  <a:schemeClr val="tx2"/>
                </a:solidFill>
              </a:rPr>
              <a:t>Texto Padrão e Conteúdo da Lista de Equipamento </a:t>
            </a:r>
          </a:p>
        </p:txBody>
      </p:sp>
      <p:sp>
        <p:nvSpPr>
          <p:cNvPr id="6" name="Retângulo 5"/>
          <p:cNvSpPr/>
          <p:nvPr/>
        </p:nvSpPr>
        <p:spPr>
          <a:xfrm>
            <a:off x="348915" y="1201014"/>
            <a:ext cx="10280985" cy="2654300"/>
          </a:xfrm>
          <a:prstGeom prst="rect">
            <a:avLst/>
          </a:prstGeom>
          <a:noFill/>
          <a:ln w="28575">
            <a:solidFill>
              <a:srgbClr val="3E53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522703" y="1404779"/>
            <a:ext cx="103738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sz="2000" b="1">
                <a:latin typeface="Arial" panose="020B0604020202020204" pitchFamily="34" charset="0"/>
              </a:rPr>
              <a:t>Nome do equipamento público</a:t>
            </a:r>
            <a:r>
              <a:rPr lang="pt-BR" sz="2000">
                <a:latin typeface="Arial" panose="020B0604020202020204" pitchFamily="34" charset="0"/>
              </a:rPr>
              <a:t> </a:t>
            </a:r>
            <a:endParaRPr lang="pt-BR" sz="2000">
              <a:latin typeface="Segoe UI" panose="020B0502040204020203" pitchFamily="34" charset="0"/>
            </a:endParaRPr>
          </a:p>
          <a:p>
            <a:pPr fontAlgn="base"/>
            <a:r>
              <a:rPr lang="pt-BR" sz="20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Responsável: </a:t>
            </a:r>
            <a:r>
              <a:rPr lang="pt-BR" sz="2000">
                <a:solidFill>
                  <a:srgbClr val="000000"/>
                </a:solidFill>
                <a:latin typeface="Arial" panose="020B0604020202020204" pitchFamily="34" charset="0"/>
              </a:rPr>
              <a:t>[Pessoa ou área responsável]  </a:t>
            </a:r>
            <a:endParaRPr lang="pt-BR" sz="200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pt-BR" sz="20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Endereço: </a:t>
            </a:r>
            <a:r>
              <a:rPr lang="pt-BR" sz="2000">
                <a:solidFill>
                  <a:srgbClr val="000000"/>
                </a:solidFill>
                <a:latin typeface="Arial" panose="020B0604020202020204" pitchFamily="34" charset="0"/>
              </a:rPr>
              <a:t>[endereço completo, com: logradouro, número, bairro, São Paulo/SP, CEP]  </a:t>
            </a:r>
            <a:endParaRPr lang="pt-BR" sz="200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pt-BR" sz="20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Horário de atendimento: </a:t>
            </a:r>
            <a:r>
              <a:rPr lang="pt-BR" sz="200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 </a:t>
            </a:r>
            <a:endParaRPr lang="pt-BR" sz="2000">
              <a:solidFill>
                <a:schemeClr val="accent2">
                  <a:lumMod val="75000"/>
                </a:schemeClr>
              </a:solidFill>
              <a:latin typeface="Segoe UI" panose="020B0502040204020203" pitchFamily="34" charset="0"/>
            </a:endParaRPr>
          </a:p>
          <a:p>
            <a:pPr fontAlgn="base"/>
            <a:r>
              <a:rPr lang="pt-BR" sz="20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E-mail:</a:t>
            </a:r>
            <a:r>
              <a:rPr lang="pt-BR" sz="200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t-BR" sz="2000">
                <a:solidFill>
                  <a:srgbClr val="000000"/>
                </a:solidFill>
                <a:latin typeface="Arial" panose="020B0604020202020204" pitchFamily="34" charset="0"/>
              </a:rPr>
              <a:t>[manter esta informação apenas se houver e-mail dedicado]  </a:t>
            </a:r>
            <a:endParaRPr lang="pt-BR" sz="200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fontAlgn="base"/>
            <a:r>
              <a:rPr lang="pt-BR" sz="20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Telefone:</a:t>
            </a:r>
            <a:r>
              <a:rPr lang="pt-BR" sz="200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pt-BR" sz="2000">
                <a:solidFill>
                  <a:srgbClr val="000000"/>
                </a:solidFill>
                <a:latin typeface="Arial" panose="020B0604020202020204" pitchFamily="34" charset="0"/>
              </a:rPr>
              <a:t>[manter esta informação apenas se houver telefone dedicado]  </a:t>
            </a:r>
            <a:endParaRPr lang="pt-BR" sz="2000">
              <a:solidFill>
                <a:srgbClr val="000000"/>
              </a:solidFill>
              <a:latin typeface="Segoe UI" panose="020B0502040204020203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/>
          <a:srcRect l="2554" t="-6666" b="6666"/>
          <a:stretch/>
        </p:blipFill>
        <p:spPr>
          <a:xfrm>
            <a:off x="2755900" y="4171804"/>
            <a:ext cx="9050985" cy="2095792"/>
          </a:xfrm>
          <a:prstGeom prst="rect">
            <a:avLst/>
          </a:prstGeom>
          <a:ln w="19050">
            <a:solidFill>
              <a:srgbClr val="3E5378"/>
            </a:solidFill>
          </a:ln>
        </p:spPr>
      </p:pic>
      <p:sp>
        <p:nvSpPr>
          <p:cNvPr id="13" name="Seta em Curva para a Direita 12"/>
          <p:cNvSpPr/>
          <p:nvPr/>
        </p:nvSpPr>
        <p:spPr>
          <a:xfrm>
            <a:off x="1231900" y="4059079"/>
            <a:ext cx="965200" cy="1441596"/>
          </a:xfrm>
          <a:prstGeom prst="curved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942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4" y="240633"/>
            <a:ext cx="1104479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>
                <a:solidFill>
                  <a:schemeClr val="tx2"/>
                </a:solidFill>
              </a:rPr>
              <a:t>Lista de Equipamentos - Órgãos com até 10 equipamentos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48914" y="981694"/>
            <a:ext cx="106694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/>
              <a:t>A seção Lista de Equipamentos</a:t>
            </a:r>
            <a:r>
              <a:rPr lang="pt-BR" sz="2200" b="1"/>
              <a:t>, para os casos de órgãos com até 10 equipamentos públicos</a:t>
            </a:r>
            <a:r>
              <a:rPr lang="pt-BR" sz="2200"/>
              <a:t>, deve ser apresentada da seguinte forma:  </a:t>
            </a:r>
            <a:endParaRPr lang="pt-BR" sz="2200" b="1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t="5933" b="2946"/>
          <a:stretch/>
        </p:blipFill>
        <p:spPr>
          <a:xfrm>
            <a:off x="3577069" y="2169041"/>
            <a:ext cx="4842819" cy="4467615"/>
          </a:xfrm>
          <a:prstGeom prst="rect">
            <a:avLst/>
          </a:prstGeom>
        </p:spPr>
      </p:pic>
      <p:sp>
        <p:nvSpPr>
          <p:cNvPr id="5" name="Chave Esquerda 4"/>
          <p:cNvSpPr/>
          <p:nvPr/>
        </p:nvSpPr>
        <p:spPr>
          <a:xfrm>
            <a:off x="3505806" y="2248803"/>
            <a:ext cx="142525" cy="381004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have Esquerda 5"/>
          <p:cNvSpPr/>
          <p:nvPr/>
        </p:nvSpPr>
        <p:spPr>
          <a:xfrm>
            <a:off x="3505806" y="2753627"/>
            <a:ext cx="142525" cy="3756030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127210" y="211863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/>
              <a:t>Título da seção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600201" y="4308476"/>
            <a:ext cx="174621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000"/>
              <a:t>Equipamentos listados</a:t>
            </a:r>
            <a:endParaRPr lang="pt-BR" sz="2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4922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4" y="240633"/>
            <a:ext cx="11044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>
                <a:solidFill>
                  <a:schemeClr val="tx2"/>
                </a:solidFill>
              </a:rPr>
              <a:t>Lista de Equipamentos - Órgãos com mais de 10 equipamentos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48914" y="1181067"/>
            <a:ext cx="11044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/>
              <a:t>A seção “Lista de Equipamentos Públicos”, </a:t>
            </a:r>
            <a:r>
              <a:rPr lang="pt-BR" sz="2000" b="1"/>
              <a:t>para os casos de órgãos com mais 10 equipamentos públicos</a:t>
            </a:r>
            <a:r>
              <a:rPr lang="pt-BR" sz="2000"/>
              <a:t>, deve ser apresentada da seguinte forma:  </a:t>
            </a:r>
            <a:endParaRPr lang="pt-BR" sz="2000" b="1"/>
          </a:p>
        </p:txBody>
      </p:sp>
      <p:sp>
        <p:nvSpPr>
          <p:cNvPr id="8" name="CaixaDeTexto 7"/>
          <p:cNvSpPr txBox="1"/>
          <p:nvPr/>
        </p:nvSpPr>
        <p:spPr>
          <a:xfrm>
            <a:off x="1131644" y="2491688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/>
              <a:t>Título da seção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70605" y="3802309"/>
            <a:ext cx="1904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/>
              <a:t>Categorias de equipamentos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/>
          <a:srcRect l="1234" t="14987" r="2385" b="5339"/>
          <a:stretch/>
        </p:blipFill>
        <p:spPr>
          <a:xfrm>
            <a:off x="2586936" y="2477744"/>
            <a:ext cx="6568753" cy="2870741"/>
          </a:xfrm>
          <a:prstGeom prst="rect">
            <a:avLst/>
          </a:prstGeom>
        </p:spPr>
      </p:pic>
      <p:sp>
        <p:nvSpPr>
          <p:cNvPr id="12" name="Chave Esquerda 11"/>
          <p:cNvSpPr/>
          <p:nvPr/>
        </p:nvSpPr>
        <p:spPr>
          <a:xfrm>
            <a:off x="2380221" y="2732414"/>
            <a:ext cx="203539" cy="381004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have Esquerda 12"/>
          <p:cNvSpPr/>
          <p:nvPr/>
        </p:nvSpPr>
        <p:spPr>
          <a:xfrm>
            <a:off x="2377046" y="3282302"/>
            <a:ext cx="209890" cy="1728415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765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10941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>
                <a:solidFill>
                  <a:schemeClr val="tx2"/>
                </a:solidFill>
              </a:rPr>
              <a:t>Lista de Equipamentos - Órgãos com mais de 10 equipamentos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48916" y="1168832"/>
            <a:ext cx="106694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rgbClr val="3E5378"/>
                </a:solidFill>
              </a:rPr>
              <a:t>Ao clicar sobre cada categoria, a página poderá:</a:t>
            </a:r>
          </a:p>
          <a:p>
            <a:endParaRPr lang="pt-BR" sz="1200" b="1">
              <a:solidFill>
                <a:srgbClr val="3E5378"/>
              </a:solidFill>
            </a:endParaRPr>
          </a:p>
          <a:p>
            <a:r>
              <a:rPr lang="pt-BR"/>
              <a:t>1. Direcionar para uma segunda página, na qual deverá constar a lista completa de equipamentos daquela categoria, conforme abaixo; 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444408" y="2612951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Nome da categoria</a:t>
            </a:r>
          </a:p>
        </p:txBody>
      </p:sp>
      <p:sp>
        <p:nvSpPr>
          <p:cNvPr id="16" name="Chave Esquerda 15"/>
          <p:cNvSpPr/>
          <p:nvPr/>
        </p:nvSpPr>
        <p:spPr>
          <a:xfrm>
            <a:off x="2663608" y="3323048"/>
            <a:ext cx="281008" cy="2176051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219966" y="4087907"/>
            <a:ext cx="2407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Lista de equipamentos da respectiva categoria</a:t>
            </a:r>
          </a:p>
        </p:txBody>
      </p:sp>
      <p:sp>
        <p:nvSpPr>
          <p:cNvPr id="7" name="Retângulo 6"/>
          <p:cNvSpPr/>
          <p:nvPr/>
        </p:nvSpPr>
        <p:spPr>
          <a:xfrm>
            <a:off x="348915" y="5826672"/>
            <a:ext cx="106694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/>
              <a:t>2. Apresentar as informações no formato de </a:t>
            </a:r>
            <a:r>
              <a:rPr lang="pt-BR" b="1"/>
              <a:t>lista retrátil</a:t>
            </a:r>
            <a:r>
              <a:rPr lang="pt-BR"/>
              <a:t>, que exiba, dentro de cada categoria, a lista completa de equipamentos daquela categoria.  </a:t>
            </a:r>
          </a:p>
        </p:txBody>
      </p:sp>
      <p:sp>
        <p:nvSpPr>
          <p:cNvPr id="25" name="Chave Esquerda 24"/>
          <p:cNvSpPr/>
          <p:nvPr/>
        </p:nvSpPr>
        <p:spPr>
          <a:xfrm>
            <a:off x="2659064" y="2698800"/>
            <a:ext cx="285862" cy="456076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1646" t="2766" b="2749"/>
          <a:stretch/>
        </p:blipFill>
        <p:spPr>
          <a:xfrm>
            <a:off x="3016249" y="2561107"/>
            <a:ext cx="5702145" cy="302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92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Confira o modelo padrão de publicação:</a:t>
            </a:r>
          </a:p>
        </p:txBody>
      </p:sp>
      <p:sp>
        <p:nvSpPr>
          <p:cNvPr id="10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806575" y="1832559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505325" y="1275347"/>
            <a:ext cx="9625263" cy="4572000"/>
          </a:xfrm>
          <a:prstGeom prst="rect">
            <a:avLst/>
          </a:prstGeom>
          <a:solidFill>
            <a:srgbClr val="3E53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505324" y="5847346"/>
            <a:ext cx="9625263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/>
              <a:t>Página </a:t>
            </a:r>
            <a:r>
              <a:rPr lang="pt-BR" b="1"/>
              <a:t>“Quadro de Serviços” com lista de ATÉ 10 equipamentos </a:t>
            </a:r>
            <a:r>
              <a:rPr lang="pt-BR"/>
              <a:t>– Controladoria Geral do Município.</a:t>
            </a:r>
          </a:p>
        </p:txBody>
      </p:sp>
      <p:sp>
        <p:nvSpPr>
          <p:cNvPr id="16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806575" y="1832559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67" y="1815073"/>
            <a:ext cx="9253976" cy="349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78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Confira o modelo padrão de publicação:</a:t>
            </a:r>
          </a:p>
        </p:txBody>
      </p:sp>
      <p:sp>
        <p:nvSpPr>
          <p:cNvPr id="10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806575" y="1832559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505325" y="1275347"/>
            <a:ext cx="9625263" cy="4572000"/>
          </a:xfrm>
          <a:prstGeom prst="rect">
            <a:avLst/>
          </a:prstGeom>
          <a:solidFill>
            <a:srgbClr val="3E53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505324" y="5847346"/>
            <a:ext cx="9625263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dirty="0"/>
              <a:t>Página </a:t>
            </a:r>
            <a:r>
              <a:rPr lang="pt-BR" b="1"/>
              <a:t>“Quadro de Serviços” com lista de equipamentos categorizada.</a:t>
            </a:r>
            <a:endParaRPr lang="pt-BR">
              <a:ea typeface="Calibri"/>
              <a:cs typeface="Calibri"/>
            </a:endParaRPr>
          </a:p>
        </p:txBody>
      </p:sp>
      <p:sp>
        <p:nvSpPr>
          <p:cNvPr id="16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806575" y="1832559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5F0628C-2B36-6BD2-44CB-98871F89FE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29"/>
          <a:stretch>
            <a:fillRect/>
          </a:stretch>
        </p:blipFill>
        <p:spPr>
          <a:xfrm>
            <a:off x="680947" y="2238375"/>
            <a:ext cx="9277350" cy="2371031"/>
          </a:xfrm>
          <a:prstGeom prst="rect">
            <a:avLst/>
          </a:prstGeom>
        </p:spPr>
      </p:pic>
      <p:sp>
        <p:nvSpPr>
          <p:cNvPr id="7" name="Seta para a Direita 8">
            <a:extLst>
              <a:ext uri="{FF2B5EF4-FFF2-40B4-BE49-F238E27FC236}">
                <a16:creationId xmlns:a16="http://schemas.microsoft.com/office/drawing/2014/main" id="{9FD7C85C-3C8E-4438-2F93-C5706C6E8C5A}"/>
              </a:ext>
            </a:extLst>
          </p:cNvPr>
          <p:cNvSpPr/>
          <p:nvPr/>
        </p:nvSpPr>
        <p:spPr>
          <a:xfrm rot="10800000">
            <a:off x="9169636" y="2955997"/>
            <a:ext cx="701184" cy="37897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C276395-CFF3-63EF-790A-A6953ED1B784}"/>
              </a:ext>
            </a:extLst>
          </p:cNvPr>
          <p:cNvSpPr/>
          <p:nvPr/>
        </p:nvSpPr>
        <p:spPr>
          <a:xfrm>
            <a:off x="958204" y="3449535"/>
            <a:ext cx="6667085" cy="948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511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Confira o modelo padrão de publicação:</a:t>
            </a:r>
          </a:p>
        </p:txBody>
      </p:sp>
      <p:sp>
        <p:nvSpPr>
          <p:cNvPr id="10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792061" y="1672902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490811" y="1115690"/>
            <a:ext cx="9625263" cy="4572000"/>
          </a:xfrm>
          <a:prstGeom prst="rect">
            <a:avLst/>
          </a:prstGeom>
          <a:solidFill>
            <a:srgbClr val="3E53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490810" y="5687689"/>
            <a:ext cx="9625263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b="1" dirty="0"/>
              <a:t>Página do equipamento categorizado </a:t>
            </a:r>
            <a:r>
              <a:rPr lang="pt-BR" dirty="0"/>
              <a:t>na página anterior </a:t>
            </a:r>
            <a:r>
              <a:rPr lang="pt-BR" b="1"/>
              <a:t>organizado por região.</a:t>
            </a:r>
            <a:endParaRPr lang="pt-BR">
              <a:ea typeface="Calibri"/>
              <a:cs typeface="Calibri"/>
            </a:endParaRPr>
          </a:p>
        </p:txBody>
      </p:sp>
      <p:sp>
        <p:nvSpPr>
          <p:cNvPr id="16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792061" y="1672902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0108" y="1275673"/>
            <a:ext cx="7066665" cy="4252034"/>
          </a:xfrm>
          <a:prstGeom prst="rect">
            <a:avLst/>
          </a:prstGeom>
        </p:spPr>
      </p:pic>
      <p:sp>
        <p:nvSpPr>
          <p:cNvPr id="11" name="Seta para a Direita 10"/>
          <p:cNvSpPr/>
          <p:nvPr/>
        </p:nvSpPr>
        <p:spPr>
          <a:xfrm rot="10800000">
            <a:off x="2388975" y="4607732"/>
            <a:ext cx="660544" cy="33833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4871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Confira o modelo padrão de publicação:</a:t>
            </a:r>
          </a:p>
        </p:txBody>
      </p:sp>
      <p:sp>
        <p:nvSpPr>
          <p:cNvPr id="10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792061" y="1672902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490811" y="1115690"/>
            <a:ext cx="9625263" cy="4572000"/>
          </a:xfrm>
          <a:prstGeom prst="rect">
            <a:avLst/>
          </a:prstGeom>
          <a:solidFill>
            <a:srgbClr val="3E53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490810" y="5687689"/>
            <a:ext cx="9625263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b="1" dirty="0"/>
              <a:t>Terceira página com lista de equipamento </a:t>
            </a:r>
            <a:r>
              <a:rPr lang="pt-BR" dirty="0"/>
              <a:t>d</a:t>
            </a:r>
            <a:r>
              <a:rPr lang="pt-BR" b="1"/>
              <a:t>e uma categoria por região.</a:t>
            </a:r>
            <a:endParaRPr lang="pt-BR">
              <a:ea typeface="Calibri"/>
              <a:cs typeface="Calibri"/>
            </a:endParaRPr>
          </a:p>
        </p:txBody>
      </p:sp>
      <p:sp>
        <p:nvSpPr>
          <p:cNvPr id="16" name="AutoShape 8" descr="data:image/png;base64,iVBORw0KGgoAAAANSUhEUgAAA0YAAAIgCAYAAACh/nnrAAAQAElEQVR4AeydBWAURxeAvz2PJ0SA4O7uWqA4FOqUUlqg7krdXf56qbsXKri7u7tLkBCSEL+c7f/27gIJhAItbZFZdvd2Z968efON7Lydy2FKfaqxRx2KgWoDqg2oNqDagGoDqg2oNqDagGoDqg1cuG2g0dMm0M3mGh3nqEMxOH/bgKpbVbeqDag2oNqAagOqDag2oNqAagPFtwFTWPQqZBPHSFwjTdPsl7/cQR2KgWoDqg2oNnCOtgE1hqtnmGoDqg2oNqDagGoDf6kNiE/k3/2Okabpuv9OnRQBRUARUAQUAUVAEThLCSizFAFFQBH4Jwn4HaN/MgOlWxFQBBQBRUARUAQUAUVAEVAETomAEvoPCSjH6D+Er7JWBBQBRUARUAQUAUVAEVAEFIGzg4ByjP6telD5KAKKgCKgCCgCioAioAgoAorAWUsg6BhpZ62ByjBFQBE4dwgoSxUBRUARUAQUAUVAEThXCQQdo3PVfGW3IqAIKAKKgCLwrxJQmSkCioAioAicpwSCjpH6UbrztH5VsRQBRUARUAQUAUVAEThNAkpcEbgwCQQdowuz8KrUioAioAgoAoqAIqAIKAKKgCJwARIopsjKMSoGigpSBBQBRUARUAQUAUVAEVAEFIELi4ByjC6s+r4QSqvKqAgoAoqAIqAIKAKKgCKgCJw2Ab9jpOua+lm600anEigCioAi8F8RUPkqAoqAIqAIKAKKwJkm4HeMxC1Sv75wpskqfYqAIqAIKAKKgCLw1wmolIqAIqAI/MsE/I4RKL/oX+auslMEFAFFQBFQBBQBRUARuMAJqOKfXQSCjtEZNMrnJT8nm8ysfDyeYvT63KRtmseIn+ewNauY+H8z6PBOZo0czts/LSQp1fkXc9bxubLYv34V8+avZOvudNzFlfsvav+zZPlJi/jpi0msy/gzqX8uTvf5cB7OID3t6JGV48LrKz5PnzON1WPGMXLMMg4WEtk1/Sfefetzpu8oFHjs5d5lfPPJN/w4/5A/xp17kEWjf2fikv3k+0PUSRFQBBQBRUARUAQUAUVAEfjrBM68Y5S2nbHvPcfAJ75nwc6c4yzLz0lnwvtv88EPY/hj5p/NhINJfR7yMtJIScsm/0w7HNmHWD13Nr9N30BKliuY4el9ZO+aywv9bqTfjS/y1NCXuKnfnQx++hdW7Mn5h9fhXEx55w0+/vkPvhyz8fSMPiPSPrKTVzJsyCD69BjCZb1v4nI5Lrn4Oi676UPmbD+Mt2Ah0ucidf0U3rz/MR75eB57faHYC9mQunIGv/8yjqXJhQKPvUzdweTRk5m0Pl0WOL2krxzN66/8yvAfJrLu8LHC6l4RUAQUAUVAEVAEFAFFQBE4PQJn3jE6Sf62kCg6DrqJu2/oxaVtKx2V1nV8sgLh8xXMpgNRrpRdjH3zMe59eThLDwTCip4lnSxRGOmKpiwqdfTuqPzRsGKudF/AHrGrmNhgUBaTXnububml6Pvwc3z7/VPc2bcSeXPHM1ycrQO5RS0yVlh8UsY/VSnulE8YFE0ZzK7Ih402g27h9uv7Mrh7zSIxumTgk3xkLxJe+MYvI9xEtHDw0WuJ8Em8Tz6PBhZ3FUrFhhdz7xtDefWNu7l/QBNK7JvNE69OYF+O25/Al5/HziVLSat5Je9887QwqkWUP6a40ynUj2Yiqm437rzvKq7s34260YX16Pg5i+164eDC11KmAJ/iJQrYnLzshZVegNeqyIqAIqAIKAKKgCKgCJxHBIKOkfbvFclkISKxGnUbVCE2xMjWS27qAbatXseSBStYuHgta7ceJE+WGzz56exYv4OkQ05cGens2riRTbvTyHX5jITkp+9j06p1LJ2/nMUL17J+8z7Sck68rOTO3M+m1WtYMn8FS5ZuZPu+dJzHiutuMpK2s2bpKhbOX8myZVvYtT8DZyBLf75HT5tZs9JMZEwt2nauQdlK9el21WVcdVVdYo0lEbc3IOrOZu+mTaxYvJxFC1axcu1uktPzCKh0krJ9J+s3JZMlK1jb1qxj5dJdpOamsX3NNnbuzeDIWpY3h31btrFuYzJ5Mqd3xFelfrOalAwNZIPPRWbyXjauXM3iBctZumQ9G3YcIjdoBuh483NI3rmV1UtWscgo36qtJKU7EV/Mr0T3eck8sJO1y9f4OS1duontRvmlPvwCx52sRMVVpFGb5rRo056+dw3k8kbliVy9isWH3bhSdrBhewpl+gzlxXu7UCPOKvWdzPZ1u0jOdHLENNHry0ll29o1/nyXiO2b96SS45aCSlzRXcPsiKBynfrULh+BGWPTcWWlShvZxPKFK6TuDM47SM4KOGeGBD432Sn7pc1IHsJnyZINbNiRiqug8FL2nENJrF+xmsUGG4nfmmS0keJs8GtUJ0VAETjPCajiKQKKgCKgCFw4BExGUeUF+r/mGekyMV/z8xs8+sLXzN0D3qy9zBv+JU8/O4zPv/qNb996k3se+5JxGw+TlbKSn/73IxNXZXJo43J+evtt3h2+hL0y4UbSTf/mQx6673+89/kvfPreRzz35If8Mn0L6S6jVMccuXuZ9d3HPHbPy7z89rd8/N5nvP/FFNbtzS0k6CN98zy+ffVlHnnuS7769DveefltXnpnDIu2pZF/3Py4LLUbhpKVto4pv81nyert5JSow5V3DeWha5pSOsoiBcxky7SRvDn0BV58+2e++PBLXnn2LT74ZSG7Up3iquxl4lvv8sADn/PLj1/y5J0v8NJrU1iTtJKvHnmBNz6dwfbgNxI9Bxbz6VMv8/Bbc0mVyfye0W/ywNB3mLhNiqC7SNu+ij/ee59nnh7GsI++593nXuSBp79i5NJkDPfAJ+x3LJ7IBy/+j2df+JRPhn3Ks0P/x/++nMmWNEMC3Bk7GfPemzzx1Md88d0vvP/iO7z6zgTW7M0u4sRIjsXuvlwn+ZoHX4gJk3g9B8e/xb33vcaYXZagA+Nk+6zRvH7vMMas2EteIS27p/3I6y98wkeffM3rT73G0y/8wLTVBzje1/WRlbKQd+94jfd/WUu26PBk7GPxmB95/rE3xN7v+fLDD3nktpcY9ssCdht/y+Z3eDcw7pOPeO6p93hvmPB55hUeeeE7pqxKwSM1kZ+dxPRPh/HMEx/x2bfDGWbU/f/+YNnODDzH1b1kqnZFQBFQBBQBReDcJ6BKoAgoAkECfsdI08Q1Cgb8Wx/G15V0r4+8XRtZtGwD2eVbMeSB2xh6z5X0bBDOgb05hMbUoHP/ztQvDVEVa9JtwACu7VybhAgLOVvnMXlFDlW6XcWdD9/MPbf2pL5tF7OmzGH1/uM9o+Q53zHshw04GnZm0F2DuffOS6ibaCcnNeNokXN3Meb9r/h1VykuvXUQDz48hFuubIh913xGjl3KnkyZ6R+VlquSdBp0Ke3rhLF2+Ge8/PLnfPrFSEbPWM++w/ky1Ya8rTN4/62R7K7YmZvuu4kHHhzIpS1j2T5tEhMX7CS7QGXKCkbN99Hkiku47PKGVImtRtPWYSTt2cambVmiy8PeZevZehjq92xMokmT/I01IDC+8ubJ2Mv8MWMYu85DnZ5XcPdDg7njli5UO7ySHz6dyk6nl+wDm5ny7UTW5Zenx80Duff+6xjQKZ5t437j8+m7JA/IS1rIhFkZxDXpzN2P38odQ7pQN8aKSxwejz/HY08uDu1Zz9QRE/hdjl+/HcWkNelENWlFw3jbscKF7r14pP4Lt7xtO3Jo0V/sevAGBl3emIjkFYwYOY8tKSf4YQyfD93rldWuXHYtnMnw4WvQq7dk4D1DeOD+/lzT0s6yP4YzalUGvpxDrJo6nj8WZ1Dx4ku540Hhc2MnKh9azPvvjGVLtk/awgZmTUgism57bnrkVu65pRfNS1rJzcun2IWrQqVRl4qAIqAIKAKKgCKgCCgCZyuBU7PL7xidmuiZlXK7PeTk5GEOjyYuOgpr2i5mTZzL/AM2Wva4jOvblcYelkj9tvWpHANhJcvQqH172jYsR1SIGV9sHS69pAlNK1lJWrmWdVsO4pIFmqysTNIPHzuRzmLF+KVk2BLpOrg/l3VqSMNWF3HVFR1pWDnyaMH2LGP86ly0kAhsmbtYuWoLSYd9OMzZbNy8k937c4/KBq9im/bh7gcGcdstl9OraUnSlk7ny/e+4vvJG0nN8bJ3wVzWZomOKDuZ29ezesNuMr02zOm72LRpJ8nB1SD0eC66cSD333sd1w1oRvnIKKo2aUTEwb1s2bCdrLz9LFu+hwx7dTo3jkcL+EXiFHnJys4hZ/8+kduMVrMZvXp3pHnDBrS59AruuPM6bupZCavXRdrejSzbYqZWi/Zc2qsVjVq05apr21OrhJvFU9eQJasilrA4ypaEjKQtzJm8gr2m0nS4qj0NK8VSvJvjIlX0zhwzjXFyTFuVTcWLunHj4DaUdViClIr7EJtz3OIcHY2r1fcGBl7akkaNmtLjqp50a1GSlA072LPvcPGrVR4vrkzR40plk8jtzixJ50u70aVNPWo378QNd1/PkCG9xbHzkpd2iK1r1uGuWJ9ul3ShTZMGtL3ySi5vVoL8TTOZs0vDaoshsbyVjP3bmT9lGVvzY2l2aWeaV43DEeR91Fp1pQgoAoqAIqAIKAKKgCJwPhH4zxwjr9eD0+UipEwtegwcxLUdS+Hcs5rpP43k84+/4ePh6zC+AXVC2If3sGjRWqZMnc36HSkcTs8gJ6/4NQ3IJjMdzOZoypQNC6o0ERkdKUfBvQRnZZMuzkFkTAh5qWmky5HptlC+YWu6tKhKQvgxuLIOsHnTDtJNZWjXtw833DqAO4d0pmbYIaZOXM72QzlkZGSj6w5KOHL8+tJTD+Ozx9C4Szua1yxJmCb5+vfS1K9bArP/Wk7WMEpVqk3D+HS2bdkpk/qNrNl1iJgWLaldwkFBMq+smuQ5nbhcbpyyshEeHoLDUeDCRFKzew8uu6I1Fe0+3DkZZGh2QiLCCDVLHrJbYmKIt1oxHc4WSuAo14LB91xH34YR7Foxn7E//cIn7w9nyqp9ZBeL10GZGq0Y+MCN3CvHPffdwC23XEbH2iWwHoNLsiu0u8h3eRDzj4QlViyNNXhnCQ+jRGw0YbJSlS9ly8jKwiurQ8HowIfXh9fpxu124czPxxUaLk6zFUsQjrlCC664ojsd65TAne8mOzOb0DA7ISH2QHotglKlbZi0LNIyTITG1+XyewZwWetYDq9bxLjhv/L5B98zZnES2W5pGIFU6qwIKAKKgCKgCCgCioAicB4SMP23ZXKTumcP27ZnUKZ5RwbdcysPPdKH8vtXMGXEMvaKcSaTCZvNiv97XkfmppmsmTiVqfMOUeOK6xk85Ar69GpDpUi3pChuL0HpCg48nn2sWXs4KOAlJTmFQwcL7iU4VuRMGu7QSvS+9nL6yXG5rBh0aFWbdo0qU0YcJpE6umeu4ttXPufTrxdzQDdhjYijet0qVCwdTr6sPzBpcwAAEABJREFU4uS7vcQmxKBpHkLqdPPr63dtHy4RW1s2aULDmmWJDiO4mWSCHrz0f5iJTixDncZlObRtEzMmLmFXShSt21ciOsTilyh8Cg0PJSomioPJaWRmBJehfIeY9dEwXnvlO5ZlmHGUiCfBl01GSgppzkBq17597BanwlKuNCUk6PDGFazPsFKz21Xc+eBtDOldG3YvYLY4RpnBNCJWaLcQHlOaGg1rUV+OOjXLkxBpx6wFRUwW4e7lwL7UQIArg4MpaaQev/jGZlmhyw9I4TyUyp7dSRyODCPMYcebm4Ne2IsKyvk/HGHEREYQkZXMHlHs9PpDca4cyauvfMQ30/ZgDXUQEx8jzmkGGemZ+DdfGtu25uLzlaFcaS+5u9ey7ICJym17ctsDt3LP1Q2xpaxlypKdsmIXVOpPqE6KwL9KQGWmCCgCioAioAgoAv8CAVMgj4JZbODuTJzdh1PYtmY1yxYtP3Js2Hes42JBz9jDwkkj+PCrGazeehBnahK7je90yZt9qxhiC3EQXTKOA+tXMvKrrxgxfROHssyYNGMKncmW9XtI3r6ZeRPHMG3LiSavdppc1ZWSrjRmDHuLt76cyOjff+H9T8ewcFuhGXrZVlzTOpyclWMZ9uVcVqxbxeRfvuOdD6azbHsWmsNEkS2+PlVtm1kw/Q/efvs3Zs2eyY8/TWbeyoNUbFCd0jERlOnYlRYldFZ9+ynfzVjN+iVzGTHsCz4cvZydmRrHqqTQZo5IoHLNupROW8mU6avZn9iAFuVjcJgLCQUvQxPLUbt+HSI2zuCbL0cwbuoMfn9rGB+MmMX0Q1GUE2clNrEOrZqZWTVzAl9+MYpxvw/njXcnselgGN371MehgZazg98+Gc43P05h48FUDqVmkpWBOKcmTMcUn1PY4mrXIjI3m+W/fMF3o2cx5tvf+WPqetL04xNv/+M9nn/3d8ZPGM2n7/3AH/OzqdW0NlUqlsDk/w0//fhERogljjoNq1MxMY2xn3/LD3/MZt74H3j++d+YOXMrpoR4QuJKUrNxY0rsWMxPXw/nj/FT+eF/w/h2SSqhbXvTrayOy32AeZ/8xHffT2JF0mFxmtPJFQfX7nBI2f9C4Q3b1KEIKAKKgCJwCgSUiCKgCCgC/z2Bf2y2l7VlOT+8O4ynHn/ryDFsTsoxJdYoUac5vbs3JmT7XD58+X2efH0K20OqcttTl1ERsJVIpEXP3nQqlcXKyRP5Y/YmUnLMNLm8D00TTWz7/QuefvZTxm620aF3U+IkTXF7aJ2refG57iQeXseYr77lg49nkh1bkWYNKxJakMAax8WPPsn9bU0sHfUTrz/3OT9M209867Z07liTSHOBYPDTVoornnua6xu4WTNyBK88+xlfjd6ItXEvbu3XnIoxFqwl2/DEO7fTWtvCqA8+48XXf2XG/lBad7uYdrVLoAVVFfuhhVCpWmVqVY0kO0enRrOalCwRXmwaLaQkra+8isGX1iBr2STefelzPv5jA95al/D6Y92It2qElKxCt5sG0ae6hyXDf+ZdcUJm7HLQ5f47GNwsDmOLqteX2y9PZP+s0bz55DA+HrEaX5PuXN6+BiVDDInTO+z1BzB0UAXyNy/hm7c+47t5uZRt2JBqpY7VU5orbmhF+pThvPvaT4ycn0xsmx4M7NeOKtGWY4WPubcQ37Qrd9zegzrabkZ+8AkvvD6aeWkRXPLIA1xV24HJXoKG3foy5Jp6eNZO46PXv+SrMevQmvTnzcc6EGu1EFWhLdcMqEXeyqm89+w7vPXDElIrdGdA1xrEhf9jXeWYsqhbRUARUAQUAUVAETgvCahCnfUEgrM9/cwZGleNKx57ndnzf2HyjO8YN/Xo8X6/REwhkbR+4CMmDn+RIa1iMNliqH/pLXz06+f8/seH/PD7N8ya8ApX1A3BbFhldlC2aU+e/PJLJs/5mR+e6UOtUg6sVbrw0oifmDJmGD+O+JCvPnmKex96gq+/fIhLG0QaKYseoqdq15v4aMJwxo3+2J/Xmy89zIsfvMmkTwfTqKKRRsMaVZnLnv+QSVM/4+dfP+aP0R/yyj2dqRptlVWLoioRFyWyTEMGv/kx46Z8yS/DP+T38Z/z1WvX07pqNBaDrmYlvFonnvr1R8aJrT//8QW///QCt/WqToTdEKjCwPffYsLiJ+kcHcKxm61iM27/30fMWfwzb9/cnMRw7YhI9Zs/YNqEYQztHC9hJmzRFel65+P88HZ/apSszlWyOvbz+9fRIM4uloJmshFfszV3vfmO2PkZw0d/wfjRbzD0inqUCDFsAXNYLG1ueooRUm+//zqM38Z/wTevXkfzShGYNAptJiJKN+bB377i/Rd7UpHiN80aRrvbXmP0tC8ZMfJjvv30YR554n4+Eof28SvqE2uDxg98wsyFw7iz/7V8MOoH/vjjE0ZP/JzPX+xHi3JhGF/Li+1yDz9PGs7XN1WTjEzElOnOW4u/5sNXe1NJQjRrKBXa9+PVHz7l95Ef8uMf3zBzhujsVCa4wqZJ3Zajw40P8c2or/ntj08ZPeUHfnjtcmrGOTCKZgmNpfmA+/li3Pf8/vv7/DLuK4Z/cBMXVZe6NAQkH7UrAoqAIqAIKAKKgCKgCJyfBAKz4TNeNg1NK+Y4kk8g7sitXGhmK6HRkZSIcfjTcux2RN/RCE3TsMfEEBMTiiyI+CMkyP95opPJbCY0JpLwMIvkI1KSQHa5KLRLgDkknJgSEYTYxdZCUcVcgmbC4gglKi6KiDCbfyLPMZsmMiGR0USL82M1ZvqF4zXJQysccMy1P15DOyYYCdG0YkJDSlChipNJD93PFU9O4zDHbJoZe1g40VFh2CwmittMVithJaQ84TbMxYvg3yR/2f2XJzxJ2S2hEcREh+OwBqQ0rbDdGpqm+SNM5kL14w85etI0De3oLZqmyVEoQC41cURDo6NO3I4MGZudiJhwQh3m49JLNGarjfDoGKIjHFjNqE0RUAQUAUVAEVAEFAFF4AIg8GdT3gug+OdjEV0cdlTh8htu4f4rquBavoVd52MxVZn+ZQIqO0VAEVAEFAFFQBFQBM5vAsoxOu/qN501E8bz5dtfMXytnVYD21LjvCujKpAioAgoAv8AAaVSEVAEFAFF4IIm4HeMdF3TLmgK51Xh42l57QAef+NRXn7zcZ4ZUA/HeVU+VRhFQBFQBBQBRUAR+KsEVDpFQBE4MQG/YyRu0Rn89YUTZ6Zi/g0CJqwOB8b/axTmsKI8XtSmCCgCioAioAgoAoqAInDhEPjLJfU7RqD8or9MUCVUBBQBRUARUAQUAUVAEVAEFIFznkDQMTrny6EKcCEQUGVUBBQBRUARUAQUAUVAEVAE/iECyjH6h8AqtYqAIqAI/BUCKo0ioAgoAoqAIqAI/DcElGP033BXuSoCioAioAgoAhcqAVVuRUARUATOSgJ+x0j9Kt1ZWTfKKEVAEVAEFAFFQBFQBBSBc5KAMvpcJOB3jM5Fw5XNioAioAgoAoqAIqAIKAKKgCKgCJwpAn7HSNN09bN0p0hUiSkCioAioAgoAoqAIqAIKAKKwPlHwO8YnX/FUiVSBBSBv0FAJVUEFAFFQBFQBBQBReCCI6AcowuuylWBFQFFQBFQBEAxUAQUAUVAEVAEihJQjlFRHupOEVAEFAFFQBFQBBSB84OAKoUioAicFoGgY6SdViIlrAgoAoqAIqAIKAKKgCKgCCgCisB/TeBM5u93jHQd5RmdSapKlyKgCCgCioAioAgoAoqAIqAInFME/I6R+lW6c6rOLhBjVTEVAUVAEVAEFAFFQBFQBBSBf4+A3zH697JTOSkCioAioAgcIaAuFAFFQBFQBBQBReCsIaAco7OmKpQhioAioAgoAorA+UdAlUgRUAQUgXOFgHKMzpWaUnYqAoqAIqAIKAKKgCKgCJyNBJRN5wmBoGOkfnvhPKlPVQxFQBFQBBQBRUARUAQUAUVAEfgLBIKO0V9IeSEkUWVUBBQBRUARUAQUAUVAEVAEFIELgkDQMdIviMKqQioCisDxBFSIIqAIKAKKgCKgCCgCigAEHaN/CIXPS372YQ7uP8D+lAzcnjOfjzN5K+uTss+84rNKo47XmU1qcjLJqdm4vf+sI+t15ZKyZzcHs7xnFYXCxujStnJS9rN58w6SUp2Fo/61a92dR+r+/RxIzcN3oly9brIO7mXHviz+geZ/olxPK9ydlsSmnYdxn1aqQsK6D3d2oJ+nZLhOzKJQknPl0pexl/Vb0/9S3ek+4eLy4PWdqL/q+DweXG4v+olETgeU1EPeIWlre7M4lZ7rzc8hJWkPKdmnIn1yQ7yubPZv38mh3JPLFkh48zLZu3c/h7JcBUGn/yljQV5aCgcOHCIjV1gWr+Hkoe5MMnIk/UnrIpf9G3eSLLInV6okzioC0kfcedn+Z+n+5HTynN4z0/f+qULmpbF9RzIZTg8nbZYnsEHXveRlpcs8LIWMrHz+4ekDOFPYuG4fOX/V4BOU428FOzPYs/sAh7Jdf/H55MXnyit0uDDG979l019MrDtT8R7ciZ6bf+oanAfw7t2N75+YhJ+6FeeM5D/kGPnIObCVWaPG8POIyUyePJfp48fx/ee/Mn7Zob8+ASsG6+Elf/DVzKRiYs6TIF8eSWsWM3rEBMZPmMOUMWP49sfpbEr/p0YdH7lpO5g+YixzN2efnRDl4Zazezm/fz+BuWt2sv/waQwQZ7BErvT9LJ4wkenLksg7kV53DntWzGPsvN38N+7biQwLhsuMPHvjbH6csIXTmM8GE8tH3iHWzJjG779P8ffzScN/4+vfV3DwL3tZovMs2tOWjubDLxdz6LRt8pC+cz2TZfxbsikFVzHd1evMYfOMMYwcv4L9Z6Bx6B4322eNYvi4DWSc1F4f2SnbmCrjyoKtZ6Kf6+Rn7WXxqHGsSj5p5kcE3Ck7mDNrPmt2Zx0JO62LjO1M/uFXRoydybQJMxg1fDxTlu7m9Hw9H7l71zJ1zFRW7s09hYnTQeZ/N4GlZ6LSTquwSvivE9BxZSazctpEfv5xHOMmzmH6xEn88u3v/D5nN3knfHnx13M8IykPbmLU2KXsSM87RceoaK6evMOsmzqG4cMnyfg8g5G/jGHs7M2k5fxzr+m822fy0bApbDsDY1rR0vyNu/RdzJiymLV7Mk7ppdFxOXk34Z7wKu6p7+KeZhxvyefnuLdsQXef8LXocWrORICevgbP8rF4xbE/ZX2pC3DPm4o35y895U85m/NF8B9xjJzJ25g+bgZL9riILFOBGnVqULtGBRKisln40w+MW511xvh55G339oN5Z0zf2aYoO2kLc+at4gAlqFqrOrWqlcW6aybDvl1OJv/EpmENLUHVxo2plmDlrNzEMcratoxZByNo3qI+1UuH/SdmmkKiqFinDrUqRmM5kQXyNjs3LZV9KTmnMOE6kZJ/NtyTeYid+zL/gn0e9q6Yz9xVeyG2nCc5EesAABAASURBVL+fV68UxaGZw/lq+p5/1ug/1W5M+newYOx8dv/NocFWtj5d25XH8af5FRfpISNpEzOHD+f36WvZn3XMw1PacPa+Ffz6yUjGT1/NgfzidJxmmMlMTJUGtKhfEtspJLWFx1KtcUOqxJ+K9MkVet25pO3dR/ppTIh8smp1KOUQh3P/ykTNyerff2RmcjiJVapRq05l4kypLJoyg0VbDp/cYL+Ei6QVC5kyZyOZ1gRKx1jR/OF/dnKSsmM/6XnH1OmfJTnP4rwbJvHR9KRzplSenMOsmT6RCUsOYkkoS9Wa1aldsxKJcV7WjfqZH+an/o2yONm9dClLlu8g40y/EMrPYu++dHLzvadvn8/D4Y1zGT3rAGHlKlGzTjUqxeezdtJU5q4/SN5fUHkqRmjR1bi4W11i/5HZ5alYUIyMK4fkA2lk5v7FCvJux7doInpIecyxxlEWtGS8i0bg3puEvF/kL21ucdQ2jsCz5cCpJ3enox+WvieriKecyJUCqQfRvf9QpZ+yIWdI8B9W42+6uq6d/Flwqoa409iwYCEbD0XRpm9PendpQbOm9WjUsg29rrqcy2pnMfnHBSTphRR6PThzc8nOceHTC0cclfHJ29C8nBxypTEU+3JHJhqevDxyZHnRU+zzykNeVg45kkfxTcNLvnjT2VlOik1fYGOu2FisAUdtDVx5ceXmcSJ9Jy2PX4mL1F3bOJQXRsP2F9FKnIAmbdpx1dVtSEjeR7pfJniSCbhLyp9tlP8Ea+VGp3Dn5eMuHkBQkYYjsjRNOrSkXrlQimxuFznZOWRLHRQJL7jxeHAaDA1GxdSjkX9+di5OSX8qCH1uN3mSX3F1rnt9WCrVoE7ZWKJCLQUWgNdNrmFD3okHQJ/LRX6+R9paQTIPzr/QNqwRsdRq0ZxG1eOxF6gyPj35Uu855Eg5jdtiD2GZKyyyT2CnYWNedh75bh/F94hjtEq584xy57hPKF+g03UKOg3ZXMnfJZ3hxPkfZtvqvehxNWjXIdDPm3fuxvWXVMF5QB7mhU2Uh7S/jxtto7jKl/7rdkp/yXbiFvsKJy241o2vpuVK/JH268PtdJKTlYeriE4v2WlbWTp1HQeLmaR78nP99XPC6jFYSr34RGdkjTb06VGLaI5uPol3/tlYdFSUhIQQUrftZcM2WTUqFG7o2DZnApuiKlCR0998/vaTQ16+tI9gBWlmC4kN29ChZQXCC6sUe4+0jaAsmAiJLkPTi5pTp0xIYWnwuAL9/ERvlY26krEmx/haijAqmvjkd7rUWbbRtk7cRfEI3+zsfKSb/4nCJOaNPkCVXt3p3KYhjZs3pnOP9jSvFkluZm6RbyZ4jOdLsWO7mbC4stRs0pouXVpRLd6BSTs2S12Q5JMr7SxfBs8jCIuI6fiEW25WLk5jbCkSdwo3/vqUdint7oTSxjPQ6RYmRy1wCyf/M62YZ57X5fTXo9N9VL6wbqOPG2PMCccDo79JPedKnz12PpWxfiZjliYXVhe8NvpknvRJ5zF9MhBtPAOcMu6d6jMAee7mS93l5nkQcwJKjpyFuZ9bHvmuYgAUyPlcpG1fxIw56dTq2ZtLe7ahtTxLG7VoQde+l3BDewuTPprKlkIqdONZJm3UKQ5JsU1cnm/e/HzyXMZglM3u1atZtWY/x3cZsVHqwWjvTmk7BSad8FP6lscYB3OcGGNv8XKnplMXdvs3rORA6WYY87CmTRvRvmdXOtWPxuN0FZ0HSHlc8vzIFceh2PIahrjzZX7lMa7+9DAlNqRP3yaUsRcW8+HJd0q7kLqS8f34Fqkf7T8yMBdng+52ki1tJ8C8sO5irqU8XskvW+owX/IrRsIfpPtlcoP16A86wUkGBVsipgbXYmluHNdhbTcAk2Mrvp070F1Hk/nyMvDmZhfTXgtk3P6VG6OMuisT7xZZ/Uk6VBBZ5NPnlHipF0O2SMTJbnSv2JSNNy9HnKFCDbtwOmGki8PozcsVmcIR6trvGJ1JDK6U/azfnUpU7Xo0LBeOVdrTEf2WSOpdeTMP3dyYWH+4l9R1c/n8xZd49JFXeO7h57jniR9ZctAYbJDGk8bq8V/x+fCpfPf6azzxxGs8cu+LvPbzclILjUDu3IPM/vx/DH34VZ4Y+jLPvz+BtfuPvirOXjue5257hkeefp1nn3iFF14bybLkoy3ZtXcpX7/0Oo+I/ueefon77nqHMWsLvoziJX3LYr569VUef/g1nn7oae55fixbMo+mP1K+4IU7eTW/vPV2oEyi757b/sevq4JvMHUPqaLvm1de4bFH3+Dxe5/jhe+WkpJd3IBjxmyxkJeRxuGMzCNLwCGV23PbXe0o5c/PS9bedQx/63UefvAVnn/kRR5+/ntmb0kj8DxMYcrzbzNp5Uo+f/RJnnjjZ6bPXcZPP49l4dZMv4aC05rPHuGDeTLZSt3H1O8+ZsyaYLyexcbxP/PCI6/y7JNv8NR9T/P4h7PZUzDp1J3sWzGDD55+mccfeU0YPc/Dr49hXbo7oFo6afqOpXz23LMMfew1Hn3gRd78fiF7MgL1DATkCs75GWyePoKXHn6exx5/g8fvf5k3vlvE/uCkf8Wnj/PEx4vZPuozbr3jLb4ct5lcPY/d88bw6uMv8/Tjr/H8Q89y32sT2ZVnKPVwaMsKpnw7gjF//M5L9z3F2yPXcTAHstdN4MU7n2Xo02/w7BMv89zLv7GkcNvYt5zvXv0fjwbbxj23v8WoNcG2kbGXOSNH8suMHfhR+PLYNvk7HrnneZ409D30PE+9M409fhsMO+TQs9k0cTjPSzt9WnQ+df8zPPrBTHb7FUi8N5cdCyfw1tMv8vjjr/DQXS/w8eSd5AYqUwQK7WnbmTBhGiNHjeHT1/4XKPfDz3LXIz+w7PBROW/2QZb8/o30rxd58snXePi+Vxk2YSvFTphyk1n827c88/CLPPXkKzxwx4t8PieZ4gdmE2arm/0H08k5MqEzU7LtldzWu2rAWZQnRsqG+dLHX8PoP89LnT740m+sTskPGqiTL2+/pnz0Oo889ArPP/6StJFP+G1hEoEukcr0l95l8saNfPv4kzzywhfM2g2ug1sZ99H7PGZwfPoVHr77PYavkVcFMthv//0tHnvmVyavnM/b9zzCQ2/8wbLdUgmuA0z/6F2GPvQaz0v9PCJsP5+XFrAjfSeTJ07lt5Fj+eLlV7jvqT/YmJqLvuY37nh+JumGlM8pK2TTeO/R53n0sTd4/L7neP7rRRzILK7vGgkgrHJt6ifksX71FpILtXdPyiImzzTTunddIgOiHFg8gW9+ncG2Q65gCOi+NXx97ycsEjNdB7czZ/xwfvxxFB++9JrUz6vSPl7k7fHbApNlr4v9c0bw2tcrCKzJezi4YhrDnn+Fp4w+IW3j7id/YWV6QH1u8i4mf/8ZE9aJ9IE1fDdyNrPGj+B/z7zGc0++Lm30aR58/g/WZgbkjXP2npX8KGPNow+/wrOPPMcdD37L8sMnLr+R5sjhPsD0d17g9rtf4rknXhWG7/H11G0c1o9IwKE1fP3cSzwo/f65J1/k4Yc/ZPJWVyGBwpcWrPZsNmxNCwZq2EqUo23Xi2lfJx6zEZq2kV9ef4OHZdx5/umXeOCeNxmzKd+IIX3zMn7/eSSbPXHUqJpIhMMsq0Wb+eb2d5h+0C+CLyeV5b9/wRMyTj8p/WHova/z6YRNZIhDGpAA3Z3Hlknf8eTdz/P406/x+NA3+fC35ezL8RaIFPuZJ2PimAlTmPTbCN546nWeeeJ1jPHgwf9NPjIeuJK3MmvCH/z+x3g+fOYF7nl7CrsPOXHumscHDz7JQ8LpGWH59EvfM2tbTiAfPZetU37mRSnzMzJeD731Kd6amhKIk7MxHiz94xuelz7uHw/uf5Vh47eQF5xAHl4ygqe/msG0L97iEXnmPfngizzx5lhWJuXgYzu/DH2BoV/vIGfal9wy+Gmef206e0SvK3kzY4e9z2NDX+EZeRYYfXLEuuBAJM+99O1L+OzZZ3lE7HrUeAb8sKj4Z0DeYdbPGsV7345j+Htv8fijr/ufk099PI+9WW6M5mJM+jeM/VD6/XM8Jc/0hx98m68mrCe9mKboc+Wze9Uykis0pVOdOELMYmzBbg6jQpfreemJDiQacxJPHkmLxvLK0Od4XOr7kfte4O1flrE/uOKbNnUYL03YwZKv3+CuB97hw59nMv6D9/ngtzmMHf49j9/2CE/9sJpMp09yyGPFt//jXmnvzz7+Mg8/+gHfTxduRgEktuiu48rcy5SPX+d+meM889hLIv8xv8/fHRwHg9LeNObJXMfQ+byU+4knh/HD9C1kFFNuaczYNJ3sAwdICT6KscbSqGdPLm6USJg1oDNnyzTefuApHn78dZ5+7FVeeHc0y5PyApE7ZvPKj0vYOO0bHr7tSR59ezbbts/j29dGsyHY3PyCGev49vWRLNmfhe/gbF6+dQSb/BEyj8vax7xfPuPJoS/xlIzVD93zOp9P3irPH4OR9B+Pk52zf+KZe58X5q/x6IOv8vZ389hz2BXUAJmLf2ToHc/xpLT1R4e+wYcjN5JZLEdDXwYLpH7uvet5nhZGjz7yHt9M3EghdeA7xLxhr3P3XcZY9BqPP/Y2n41fT2oBpyM5n/hCs5dAC/Ghi4NsTM701Gk4P7mY/M+vx/XVdeR/9xiurfsIlHIn7rGf41o/Aud3V+P66FbcB2bJZ388i2fgnX0zeW8PIn/pQr+8nrGY/B/7kf/Fdbi+uZr8T27BFZjMnNggf4yOnrUF18iBOD++CteXV+L84kFcm7bKs8QvEDjlrCL/56twfjpAZCSfbx8XmZ0neM4HklxIZ5NRWE2T2YRxcQaOnIws8jw6JcuXJsSvvahSS2RJKleRwUmCc3auYdT4xThrdeeex+7l4Wfu5o7maXw49CtWOcH4znzahpXMXbiNEt0H89jj9/DY7U3ImzmDGdsOByb+8obFuWQWu2r157Gn7uHxBy+hpnMb8+ZuDgwGOybx7LtbaXzfvTwp6YcOvZ6LKyYz+atJbM0VIw5vYPgXszhcvTP3PHy3DA738tidtVk77GOm7AN38hamTVpARoWLuecJyf+Zu7g0agnv/bFVEhezZ25j7Pcz2RnRhJseuouHpVyP31GLNf97iZ/Wyeglk9R1S1exr1R77n7ybh5/ogcJS6czbX2qvGE7Vp+Z0nXq07BkHn/873Xe/HIm6w9k4TWHEJcY7Z945qcdZN7vv7GrdDceevoehj51F7c09zDyx5lsO5QrDxE3BzetYsT38yh3ncTfeRlt60ViS0lj59YDZBUMLs4VjP7RS4UqIfhcTtL27SHF/0V9N3tmjuXnZS7aXXcDQx+/m8eeu5s+5qm8/u1qPNKN0zevYNz4pYS26suDTwmjp26hX6lNvPLiFA5KkXzObLbOm8mecpfw8FNS5rsvJnTjahasTTr+DzR9Tnavmc0fk/cXBkJvAAAQAElEQVRSu9/NMlCK/COXUXn3eN6VwdApD+9aV9/PfdfUp1yXa3j+mUFccVFFcpZOY/i8FBpeNpChUk9Dn76L66Nn8dzb88kyKOSms2L6HJbtt9Pr/ge4pWdN4g5O4YX3t1Lvjrt4Sso19OHBdK+eyuTPJ7DZGPQzNvLbV7M4VPEi7hwaaBtP3V+f9e8NY5K0DXkFRvrBFA6k5QkFODh7BG9PyKLrbbfKQHs3Qx+7ld5ltvHj7xuFgrF7SJo9nuEL02lx7UAeEjsfe+Ymunum8tIbczHmq/kyWV2yaheRba5m6JP38NRtDdn50xSWHs4zFBQ9ZEJ2aOV0vh+3g4S2V3C/0b6lfd7eOIkPHvqWdfki7j7MhjnTmbXBQbe77uJRKefjD3WGCV/x7UqjkCJTsOvZbJw/m7kbdDoOuU1k7+Gpu+qy5cPhLPS3hQLBgs9oGnVuSuKBmbz8xDv8MGE1h7J98rCIpmRsKGYRy965QRyORZgbX8pD0jaMermx+h7eem8m6TLseGX1ZuWo75mcWZdbDfufvJeH+lVky4RZLN2RKm/93fK2dw3ffTCOEv3ulofmAFpH7mbWuFlssjZgyCP3+O18+OayLHr5U6anadIubuD+OzvRvEoDrn/iIR6+sQt1SuusHv4TU/OqcdMDd2C04wfvbELy118xfT8gLFPXz2XMnH2U7dSfp4f2oGqJELTsZDZsTxc7fGQkbWbamAWEdbqeR42++/hllN80i/Erk2XMEx3F7dZomrSpgXvTZtYnpeIKymz8Yzi7m/Ti4vKOYAi4Mg6xLzmNvCJvv7PZuzHJ/xUd3ZXLviXzmbPFSb2rbpJy38vjN1dj6ze/My3VBzIW5qcns3OfjBGiNWvLEkZMWEdEiz7cZ7B95n4ebJvKO4+PJknivdLPU/ft5VCOF/Kz2Td/DB9PzKTxldeLY3IPQ6UtXV1+I5+//Ad+3+TwdmaNWUhyTEtufvQeGa/v5/aGu3npk0XCRxT+6e5k0bBX+CKtFY88dy8PP3EX9w1sin3XIuasyg6k9O1lzPu/sadKT5k83yVj5x0M6mRl3qdjA/kHpAqdy3Hlg53I+ugxbn/ya2au2EuO10pYZCRRMusz+Q4w5YtRbI1tzd1D75I6v5f7roxi7tu/sVEqwpObSfKBZDINJ0cjuAnj9btJk3jc2WyfO5oR8zW63HMvj0l/ffLh7tgXLmSB1JPbn0InY/lvfDQRej58H48L54fvbo9j3RymzttKhgz5frFiTr68TDZN/oNfluXTsv8NMh7cLQ79zVximcWLr8/xjwc+f53PYeLKw1S/fAjP33IRZc3rGPbMNBz9bueJJ+7mkUeHcHkTM4t//oMlxoCbtIrfFmVT7/JrpB7v5qknW5D6zof4nT13BhvnzmDmOjtd7rxL2tDd8szsjDbpG75bERgPPId2snTKdHmmXMJQGa8fe+wyGjjXMGfuFg7llZNy3sF9vRJwNL+c51++hztvbknpjJ3MGDubLSGNuFHaxiMGh5vLMP/5T5iRKpPjvGw2z59FUoWAzsfv7kTI+lUsXJckL7Uouvk8ZMvcYM78zVgbX8lQo6891o1Sq8czbkU6soiNa80vfPC7Ru+H7+dRqZd7r6nNwQ2LWLw+xT8WF1bodXtITjpIyZrViLQUjgleh8ZRvXYpwjQfhw+sZNRPq6hw+S08KmV44v6OOFYuYsH6veTp4E7bw4Ivv2BmTA+efPJmhlzaiosGXMs1FzekXZdLuP+5h7j3khqE200cnvIery1O5Oan7uWRJ+/mNllJP7hyFgs3ZQUzPvphzHVW/fwxIw/W5I6npUxP3svQ/tXZtXI123cePiK46Ytn+T6tBQ89K/FS93dfUZu0pTOZtmQv7iNSgQvNYiOxbW+aHR7Pk+LE/TBlHQcyfdgio4kKt2E22nzaPN54eAYlr7+Tx0XfI48MoH38QWaNnslG44GUl872WcP5Ymk8Nz41VJ5HLUkILU2YZR3Ltxx9JqWsWspyzUKczYrJnc6O9Qcwple40lk3cyozNkfS625p38L0qYcvxi0vWkcEPausTRP55Nt9NBhyu9hwD48+0Juy++cxYsIaDmQLdHGxfnppObVuf1Di7+au61qibRzH9DWZgYIec97+wysMW1uOW595wN9nhw5pgTdJ7F17MCjpZO0X7/BxUnXu9Y9Fd3LvdS1gxVR+nbAlYHdQ8s8+9IxN+A5aIToafMtxff8Mvir/wz7wQxz9/4e1diyeua/h3WHY6URPmYJ3whRo8hT2Ia9ji2+GVeTMtRtiavIcjkGvYKvbAJO+G/e4N/BGDsLWT3Rd+xG2ZqXwjP8QjzEu8SebKwv3lKF4czthvfYzHAM+w9a2Hr6t0/GlSUf0J03D9cO1eKMfwnbdMBzXfoClbgK+Zd/i253ml7jQT6YzDcAnkx3kVYXZZEyLOPGmH2bL6jWkuytzUZfmVE6MIz6hFLX6DObK+Gn8PD3Dn9YTGkO5xq3o3qiMxMeR2KA1bcsdYsuOXGS8A00jrMZFXNKmHAkJsSTIG9p61UJwHk4mTdrj2mnTiep1OT2qJ5AQL/FlKtGwRSsqR2xjxeZsdi1ayKaICnRuXTdgQ3wcibU6MeiuiyinudFDYmnSpRtX9WpGxdKxxJcsy8Xtq7Nn3loOcPy2d9VKNmhRtOvUjFoVEohPiKNsgx7c1jec0b8tIEuWt91Z2bg0O1FxYk/5Vgx54TZ61Y0rurpGYDNHlqfLzffx4hOXUergdF644Rb6Xv8uMw/IREjckoy09WzaWJluVzSibCmDYUlq9uxES5nELNudjUcHzZxHyU4D6Fq/NPGxkYSVKE+d8h4OJu1gf5qhB9yLZjOpRW+6ljqmSWRtZ86cNCo2aUrDBhUCjEuWpuk1NzKkTjh5+WlsWbmRDFsDLu5WnzIlY4kvXZ6mA67gooOj+GW1jBk+H1mZmeRZ7MTHxZFQS8osA3DvxmUIoejmyUxn47LVOBt1o0+L8oH8Ktblimua4By7kPX5HhzR8cRHh2ANj6ZUyRIyCUpn3bIMSlVuRJOmlSkp7SBebGx08zXUXzKVBSlGHh5sYleDdh1pVK0kJSLsbJo1k8hufeheo1SgbSRWoH7ztlSP2sryTdnsXrKETaGJdGxTn6pl4oiXtlG6RicG39eB8tI2DK1HDt9OZk5IokbnbjSvVT5gd5lE6na7im5Vg6OZsJw39xBlGremeZMqlBI7E0pXps3NV1Nn2x9M2Qpet4tMWTrXHGH+/BIa9uDJ//WnuZT3SF6FL5xh1GndjOatqpFosE8oTZ2rbqabZSKj5mbJc+kQuw8cIrZ9J1pVTZD2KG2uUjMG9Iln9Iw1hTVJRZmJrdyES/r1pHW9RJGNo2S9NrSJX8W0FXpRWf+diVBpv7e+8CTPDqjHvkkfM7D7QAY+OYotxlNRHK2knbvJdtakfdfaQftKiX29aLVxHpP3gTNrCdPHu+kwoCc1/GOA9JemFzHw8saUj7CDP9tsSlw8mF4NS5MQF03egT2k5Htp3LEttcrG+TklNriMIW1285O8GbdGlCAuLoJQWwglEuJJKBGOQ5au4+p2Y0j/9tSoWFLSxJJYtR0NK2xj+bpD+DdXDHWaNqOpsCxTMgKb2eQPLjjZIxNo1asfl3aqFqi78o1oVdfNxi27cbq8BWLHfGpYKzfj4kqpLFyym4wcHxwaz+e/leCKfg2Q+dMx8n9+644qQ4MWTWhTu7S/fso060SnhE0sWi96CyfVU1m7eD2u0Jq0atOAsv62EUel7v159PIykFdYOHidF0XzXm1oXL9CsA8l0uCy/jR0z2Tashx8suJfq3NnruzTkppl4vz51+/SlHh5KbIyqOKEH8nz+HliSW4aejGV/PUcT/n6DWjVqRVV7UHb3Q6qin03XV6H0sZYVrKkyDSkPKtYs6M4zWaim17HB7+8zI11PIz832P0u2Io/xuxkhSjy3nsVOx4GYOuaEyFsvFS53EkNmpNLesSlm0pTl/RMKeM06uWrSW+ay8uriVtRsbyhIoNubZPPSJj7IGmKe1z5bQZVL6yH20qxZEQH0upai3p0SqKpKQkDh12F1V6zJ3XUobWFzenUf1yfuYJpSvR9pYrqLnqDyYHbXTZE2jQpDFtG1ekdGwYmfIicFPzPgxqmugfZ+JLlaVekyZUTMxm+XrpVPKyITfbiRYeSazYk1C5F09+fbeMIQTGg/0HKdH+YlpXS5A6jCVBxoNrZTwYO7NgPLARU6oZXXtWp7SMUfHlG9KkYSyp6XvJlIlqhOiMFw9DC42kVOk4YkuEcnj3Hg55NJp0aE1No23IWJnY4HJuarODn6eliM/uI1ueAc4jz4DW4kANoJc81499BvgRmaKoVLMJbdtXxj9OVmpD2yYa67fuxeP1oUfV5LpHr+WiynFShjgq169GFXmhcGB3Cpl+BUdPutSUT5a8LRbz0cDirqQuHSGJ4uhcR5+25YRtHAnVG9C4fAbbd6STHewz2bHNuLFPXcqULkFMZChhMdFEh4cQFhFJXMl44iLtGF/H9JVtycMPXUm9soaNCdSqVZkEi4edO5NxHpO/J38JU8brdBnU50jfKtO4A93bVKFMZLB/eJcz/JsErr6jHRWEe7yMbRWbNaZZ6RAOb95J8rFKMRFRriE3v/oCT1xeht2/fcAtV9zGwx9MZ0+60UEgedo4NnUZxDXG2GrUdWJlWrWqi81yiM07g+Nibnm6XteO6hUTSIgNJSIqmkoV49k8ZxWBqXYqa5akU6tONWIiHBTespKTWbVuO6U7dKZtNWlv0i4SKjWl/13dqRth8osu+X0k3m5Xc3njMsI8llLyQqtPd3F0N29k+8EMfN48UtPy8DkiJT6eao3bMvjOW+lcPdSfvshJGP30eSbdb+9HXT936fN1mtOxfUNqxAbH6IML+GZ0OIMe7k21xEDdVGzQmLYtSpG/aTmb/POFIlrlRuogczbud2qT+6xx1CDvjZvFueiErXYjfCvfxesYjP3ihpiiy6CVqIqldm+scSF4tyxAUosOeSg2GIK9aiNMJUqjWULRokuDPQQttBRaTGk0Rwi4rZjqP4mtYwfMcWXRostiqtoTk3c8viRR8ye77pqBd6MJU6chWIJpzbWuw1y9DpotYAUHf8d94Fqs3VpgNmyNqYClXjfMIRY8suoblPqTXM7/qEDLPIPl1DT8y3Fu47XOCfTqhvPkdJIlk3JrTDzxMZIoKKuZwmnSOJHlqzYHQswWzNJYrAUikoHNDAW3xpWpVALRRwJCiY4JIzwC2VLZv9vFuh9e5Mbr7mTQtYHjzkeGMXxFLpmydJ2WkkWJ6JKEy8AmCfy7ZrJQuk5Lapa2yuQ7kgg9g+kfvsxtA+9i8IC7GPLCZA5nu2S49YsXOuWQkXaY8JA4oqPCj9qomYiuV4uSq7exO6okdVrUI2ThN9w9+DFefEfe8iXlgkVDilZIl3Gph5/3QgAAEABJREFUy6Dgw2eyklCjBdc/+jw/jf2M13u5eOWq55mS5sV9cBfLNkzl1SF3HSnfoAGv89umtew64EF8Er/ekvHRmDRDp3HYqSYPElfuYZIPpovMYcaP2sZV/S7CbkQXPg5nkGwNEycuklDhXhBliapAozaViTDqMdeFu3RJYm1HMkCzVKZhXScrVydhCQ2nXscORE17n0E3PM5LH0xk2a4sKZfJb1uBTuPT5XKTeTiLxLIlCzmKmgwMVanm2cmmpODgRqEtJ5u0rG1M+OZDHpA3XwX1PPi6T1nEQVKSA7IhIXaiIkIJWJnKgT35rP3xFW4plOaOoe/y84o8MjL2kn4oU+QTiAgP5cgmdVmqTmtqSds4EmZcZKSRnF2C8hXCsFmNAOPQZMwLp3zl0sYNZGRy0BJCRFwUYeZAkHE222pSo0oGW7YeJLRMZVrL28v1n73ELbe9yJtfzWdnlgfJ1hA9/ihRUh6S8ZQ40kEQ2RI0bF6KNZt348zNZ++K+Yx++1kGB9v/oGvv4v4P18hbpAME0eDfzA5i4hxkrR/Hi3c9wCBp64Ove56vVx7G6+P4TVYovDLhwB5BhfY9GCpvpSdMeZP+1nE8fv/P7JC8c9J2MHfmCJ4edLR9Dr7uXaZm7mSfDPLe/cmkmitRuZzpqH4tlDINalG5VPiRNlCqZIlg+80nJyuVLTPn8NHj9x4t04C7eWlyJvv27juqp8iVg/iKYeye+gUPDLkHox/fdOMjfLVMxz8eGbLh0s6jwgg1GTfHHiZsYeHY9G388OzD3GiwkTyf+WEtBzKPlT3mXgulabfmeJcuZeX+Q8z/fCS5N9zExfGaX1CTytUCl/77Pz1ZbVhsDmO4CIhJQrvFKEPg9sg5T8aidBOhcbHERBVSrsVQs0sTysrz94hswUXJclRLiCrSNq32WCrXiGbTzn2YQmOIteax+Lu3uEvq02A4ROp5o9NTzFhYoDT4uXc/W8tWpWZEYVvCiItPoFRiUMYWTeXyThZ+/DpDrrtL6uge7n7gM2YckPIFRYp8+LwYjxlrRAJN+9/EO999zpcvdcczZwTf/racdHMk5cu6WfnDe9x+w92i7y5uve09Ju4TfTIJLqLruBsdj3s/mWkOypcrhXYkXsNWsRIVHQ4sEqaTxI61GUx75wEK969HPp7Nws1puFwukfqTPTGR8vElCD+aASZbPWrUz5SXf+mBhGGhhMnzxBGU2bf7AKlTP5Jn2l0UjHW33Ps2v05Jxp2eRW7lplze0MT455/m1rtf5v0vZ7HDF4JdDHbm5fvHgzHvHD8eeLcmB8YDTcMcavSDYIZSequMVyZOtOVLn0xj84yZDHvs3qMcpH+8NDXH3yctYRHU63AR4VOOPgOWB58Bov54xRYLVnnuF5QZEbKJ/QRbmq10DSI2j+SpW+WZbvTFW17nu2mbyTTmFhy/aZqGy+0Lpj4+3j8GSD+0R5Qg0r2KT4YOxT/+DXiCt0au4UDe0TRaYilKmArYHA0/9iqqcm30+V/wwKCAjUPufodfZ+8VG6T9HSPs27+PZK0yVSuYpKTBSM1CorS98IjQQEDyPrb7NvDxLUfrfdCAp3jvt5lszMjFmRsQO3rW8UoHMYWWoHqnq3js42H88s3t1Ng5lnd+XMb+LC+7tyeROv4thgwQG4PPh9se/YoZc5LJzc4l31AmY0hph/moXSHhlKpelbJZ69mU7MO3cx2LvKWpVy2OCBuFNg/5eQdx5oSSmBh/NL1cxVRtSqNKYSKbJHM0E1Wqlg+O7xIk8SHly1D2UBbJWbm4zA3lZVslZtx/M9fd8hIffD8D6VrYLGZDuOhxYC87PDWoXbUwRzNxpeKJkZfCfuF9B9iWWIkakSb/rf9kCvOPRYZDmHIo2x9U9CSy4W0wD56N7X7jWID9qSWEyIsjc4QV38Ht6KUbyCqcdjRZWBym+Ch0eUmt++smDi06BBE6KlPclS0ec4IT79ibyH2lGXkvN8P5/i34MmXQkr24JEfCUnagm+thKi32FgRqNkwJlcFh8JbA/asg51vcrzQl96UmgePN/rhXjkPPyYCTDFmi4bzfC9E7M2WNiI0m0q6xb8duWR05Xqf78AG2bz5EnjR+k7Rr3etF9kKCPjKy3ITY7YXC/uqlGYvVTrPBD/POsFd598PA8d5Hr/Hpq7dzTYtEzGaT5O/BeKNUOBdPfh75Mqhkbl3Jrz9P4lD1Pjz7wdt8/t0HfPFkZ4yvahSWD1ybMJnNossrR9GZpCcni3y7DYtuIbZmOx768AM+eeUmOpc9zG8v/o8vZifhPHbOn5/F7rVrWLXxgH8Z35+HNZza19zOHfXXMmN+JpotgkoNe/LYB4GyBcr4Eh988SZ3dSqJ4UT60x1zMlesRn1Z8t62XR6yuxYw51BTOtXXjpGSW5NJbJbBT2bGOoU2n1sGYhc+eeCY5CGheTwU/c0HF1nZGg6HVR4EJqIqtuHRrz/k49cHc1H8fn576yN+mLmFTE8hnXKpaRomkwm32yvpOLo5XfKWzYrNejToyJXIm0PK0/mG23i5UD2/++GLvPfh81xa44hkoQszFouDpoMe4q1C7Pxt47U7GdDKaBtGXXqOr0t/2yhCA0xmzCav2O2j8LPZeOC6/UubkrW0DYtE+oRl4dahy+MnJ9eETSrLpzmo2vEqXv/+fV5/9BJqu5fyv4ffY8L24gZr0SkrkC63B2NlUO6Cuxdnnge7wNKkbqIq1eGKB58+0v6NNvL2J6/x1Ss9KRlM4f9wHWTJ2JGMXGym+/1P88k37/HVD09xfb1ITH6Boiff4X2sXrqGnck5HClPSCm6PXInbdMWsWinhskWR8PO/XimEON3P3yJYV+9xU2NNKQSMMtI7HZTaPPhceZj/PGxXig0cKlhMtko26Q9t7/wcpEyffDZ//j6ptoUu3kOMOn9r5l8qDq3v/win/zwAZ9/8Qo3NCxW+vhA3U3yhvn88PkiYnrcyZtfvMMXMuF+pn8dEsKPFz8uRFbWrm6RwsSvP+GT2fW45aryQRE7DkcJIiODt8d8GH8EfkwXOUbiBLeaCZNZlxcrXqS5FRLy4spxBr6GXCjUf+lxyZjnxfB1/ffGSZxfl6yG2a0W8pNWMeKnsWyK68jDb7/FFzIWfvXm1VSVdmuI/ukh6W2yGiov9QuJ+fxjrwwdgbCslXz0zM9sLncJrwx7S9ree7z/1o0yXgSijz179qxk7Mzt0nqCMdIuEuo1o+fFNTEn7ZIVm3V89/pwVoW35/G33hB9H/DJx3fTtUijl7SFG5k8jDwFI49MTE1mH+4jBoqs7Lo0Vrf040AyK6Hycq/3w0Xb4vsfv8GXj/SkaslQ/nQTXS6PMC8ilI/LacJmNRcJLbixiNNQsc+dvDPslSPt/52PXuHDd+/lhm5VcHhDqHXFLXzy4we8ek93qrsW8+KgJ/ljuwdTcDy4/IFjxoOPX+XLY8eDggxP+qmJXhvlm3XgjheLcjD65JfSJ3UZQaIrt+UxeQZ89Nog2sfv41d5Bvw4eyvy3ofT3faPeZWnx2tc8tQrfPLVB3z1yVCu61iV4rqiRcbBspXLkLx6LYeKjDOBXPWcFDav3k+2x03KhvEM+2gdlQY8xAdfvitt5kXu6yN93B6QPfWzh/XDnuDl1WW45ZXX+eSbD/jyvXu5ol3p4lVInVpkjJHmUChexyNtz2e83TRCRcYW0Zz73n/1SL2/Ky9s3//0dR67oR0Vow2ho4fXfYh1k+azLSPQUpE6CElswoBrWpG/fycHxOmwSL+s1v+RQvpe5R1pCx+/fQt9m5Wl+GLbiCtZhoSSTtav3smWdbsJEWexVGy0jOVH8wcNTfqQZjLK4aXwZnxd3+kfDKxY5Jnukheix8bnS/M3m0zgySf2ovv4YdynvD+0NxVcq/j8tff5edGho8+dgsTCyCojQv4xk3uv9DFvwUAoMsWNRcZz2uM1YzabCrQV/TSZMUXFYfEfJTDLHFULSmhGIcTOAtL+YK8bXcY85MW2oPcHndIpZwGuES/hixqM9c7ZOB5fguPujzBFnEJqiw10pzArLCtWeV0S7gsEWhyQcD/Wu6dgvyd4yLXt3j+wtuyAJioCghfu2RQoekH1Bu7+ztkal0i9yvHkrV/Fkk3pGH9vVKDPl5vCyl+/4P2f1pMp3mts6XB8GUns3JMTnNjp5B/cyOTFLjq0rlKQ7G98RlOxThT7Nu8l1xZGVHQEUZEhkH2Qnet3kOWNIKFiKZypSSQdSEf8IIzNm3uQ1dNmsPFQviz/p+OzxlO/YR1KRlkxiTOxYfM+fNLRDNmiRwhxiSXxSfo9SSm4gp6CLy+ZFTM3obWtS0LmQdYvnM/qpDxCE6vQ8oqBDOgQyp5dKTIIBhvuEaUukoXjtAnL2HnYVfC4xpubSbY3lOhoO464MpTSD7L7kI/QKClfdDihvlTWrU4iRwbVI6qOvdBK0aB5JPtkArFk1CK8PVpR23yskNzHJFApVOzYtQ/j/z6QLiYdzMPhLUuYNmcXeSFhxMVGYD2wk52HnIFJle4lc/d85m0uTftGJfE401g3czZr9nmIKF2NtlddweXNw8lMziBb+rDkcmS3hTiILx3Hwc2bScnxBsrszWX//BVsia9FndKWI7JHLkKiSSxhITs1nVzdRoRRz8LBnrOVRUuS0WXg5bgtmgrSNg5s2UuOrOJEGWmiQtCkje6Upf8saRvx5Uvhksl/0oF03MHZoi/vEGumTmNDStGBnsiSVC2bx9Z1+0jPCcYZHPZvY92mwBcOiIqlYqibQ7v3kpLtDpRN95C2dQar9lakUY1ospN3sWL+cnZlmIir1IAeNw+gb/lUNuz0HFcCf0DmPtau3Sr1L+z9ATrOA2uZsdxNy/plcYSHE10imrR9B9Glz0UZ5YwwkbZxNRtlxdGfpOCUk0dalonwWrWpXTkau0yss5J2sO2gJ2BrgVzw0+Q5zKqZc5m4aBvp+UfbrvHWOi8skkjpa9FxMTich6S8GuHB9ulw7WXJ4n3Sr8BaqiIVI/awalUaARU6nuwDrJyzim0Hsgl2oWCOxoeNyNg4HCH5pBzKwxYR7u/XkY58di5YxkG31RBCM/5pPpl4+1ssSL0mpURRt3VdKpaMxCaP1Jx969l0wOyXP+lJXgTkpaXiDq1Jk+bliZY3qN6MJLYl5ZDnOmlqEbBRt2sXEjOdJA7uQ/MQCfLvGibNjFkDu6xoevOcZIlCf3OTtnFY6vZUTaTw5oigdKKdvJQk9uzPC3LUcR3azNSRy0lxFxYOXqfuZMnKnRwsaJvCKDNpHau3QoMapciWlVynvIipV78m5WJsmPQcktbtItVvbFDHiT7KVqFp/lbmbEzDPx+SFuWVcWH3tp3sOWAKpEo+yDZ7ZVq1qSJjrQ3dm8+hHdtJkpeYAYGiZ0v+Hn7/dBRzpHzBWpaJiId8ycAc5sCRnspOUxkataxGYqzDP26lbd/MrvHTbHkAABAASURBVMMBPVabFc3rlRc4ebgNBUZ/3bSTvZpxo2Gzl6JkWSu71m7iyI8teHLYu3oju6WvGC1eoySV64awZ+MBfLIyHiX9K1KWfw7v2MreA5miV8OTk0mW05AO5FvkvHsHK4XhwdxgH5M6T9s6nZW7y9GwWmQR0YKbxFrVyN62jTQ9xN/2o6JCsbgOs2vzNlJkPM3cuZZ5CzewP08joXpjut16HwPqJrFqQ7p/PIiJjT5uPEiX8WBTmqcgi5N+mozJozxfAv3TRmRcLHZ7vvRJZ5E+uWN+oE968lL9z4C1+z1EJlan3VVXclmzMDKEUbbYfNIMjxHYvWUnpVu1p1mZSOxWtzxLktl34LC8PDtGUG5NNgdlGzWlwoFlTFlywF+XRg1LFLrzMNsmfcdz7y0mTcYL595UMso3oEX9koTLC968QwfYvS+TXLchfaJDkz4Mujgw4i8T2ETvhlTqd+pKzdJh2LV8Ug/uZ7+U1xQQKHI2J1ShaondrFieSsELUl9uGps37SE9w79uA3FVaBKxlzXbnTj8Y2kE4dZ89m/fhfHfQejHKNa9TrbO+Y1Rcw9Q8EjC5yIn14U1JFTGdzMVGtYlfc1aMrWCtuRAz0hmx/a9pLuKmFjkxlYingqlEvCumcaEdToVSieSEG0uIgNmQiJKElPCx65N28lyBajr7ky2zJ3J0t3GMkpJ6T/R7Fy+mtS8wHNTlz62e9VWUkrGU1ae46bk9YwevULGdhsx1RrQ64or6d4glH27DpB3TI7EV6FRud0sWnCQoDp8+Rns2raL5BQjP0lQpjJN3NuZW2gs8uQeZLu0KbepLGUTQkXo9HZThRZo+6bhOewMJJR+rKduwbc3HS2hDpojEHz8WUMTh0v3eWREDMamyaoPdTDVr4dVnqGaOMy+/QvRjytsUL7wRwlJZ9+Eb8sBaY+BCD1vH96kjZAXVJDYFi13EXquJs5WCcwRMTKWp6Hv3YAMVKgN/F1JOrN2xmCYoqjZqg1NKrhZMXECY8bPYeaMBcyZNpeJv/3OxF0x9BrYipJaOBXrNaBqYg5LJ0xmytT5zJw2k9HfjWFbpSu5qnnYGTGpUqdeNDg0n+9/m850sWOW5DFx0hxWJvkw2aFUg5a0iPOybMYsJk+bx+yZ85j0x2hmLMnCEuqQAb8UUSHZrJo1jRnT5zF1/EQmb80hxFs8sriaDWhWxsGmOTOZNEX0zTDKPZxxSZXp37c+YQL7kCw9T/x9LJOmzpMyT2fhLgeVypbAYsyOCpfaHkOVhtWJ8+1k1sjpkv985oi+SX+MYkNIN3o0iCRSnIWmbWys+H00EyW/mdMlv5EzWCCTSk3XZHrICbeS9epR4sBKRi7ycVGT0sXLhpalRadqmPavZuq4mcwShjOnTGf0H3PZpttxWCOp2KA+laOTmT1qKlOnzWeGxP/63TxyL76M3lUke91M1t7ljBsxgSlTpJ7FzhUHbMQlRBNmlfhCuzksihrNmlM+bSWjRs5kxoz5TJ8wiR9npNLkyjZUsVsKSQcvtRhqt65FRO5mpo+ewrTpksfUWYwdPp01XishQbFjPype1J0GsrLx0x8zgm1jFhMnzmbFbq+/bZSUt8/NE2DlzFlMlvY52982RjJ1URbmUEtRdVopWvZpgmPXIsaNmcm0mQuYPXUOs2Yu5pA5LiAbWoZmHaphO7iOKWNmYfSL6ZOm8usPS3H0vow2ZUwyUctnz9oFjPtjKtMMlhPnstZVjuqljwEV0Ah2jdStq5k9YVqw3DMZ+fUodle7nB4NQ7FGx1O7bg3sW+bwu5Gnn+dkxk7bRv6x7S00glLxkbi3S11LHc2YMpOxf6zjULjMCjSO3+Iq0LJRPNnrljBp3Gwp6wLp53MYP3whrsbdaVo2hMRqtalSNosFIycE2/scJvw+gyU5PozHjyO8DhdfVp6dU8YwftI8aV9zmSxln7ouBY+mIS+4OXaLLFuRepXiSJo7iTET5/rTTBk3hjGLc2WQN6TNOELjKBGZzjIpw/yVO0nVSlK9GuyYv4QZRvuYMpsJo+eQIs6ikeKkh8lKeKlEYs07mTNmjuiYy6TR8vIkLRe3PNhOmt4QKNmEwQ/cxgO9yxl3xx3xwqqCOZ2FM2YyRWycLu1nyqLDhEQfJ3ryAC2K6s0aUjHqEAsnTmGq6Js9bTZjfprInHQb4TaO30I0DqxcIGPcDIx+N3PKDMZIH8qs2YP2NUMIjYujRIiPTfPnMF30TRs/hd9WpRNzKo5RTAOuGVCK1T+OZOyEudL25zNV6m7FxoN4xInxGyPtqWH4YRYa7V76z7QJM8Xu3eSV8Mcef6rakhua5jL+2wnSPxcwZ+Z8po+bw9KdOol1apFYqQx1ovJYPWcRRp1PnzSNCeN3kBvsjlGJ5agUa2fTvGlMlP49XZ5RUxYkY4/U/XnZwiNo0LYtoZtm8ceowFg0c4ro2JhFuMeEyZCSNlq7+yXErhvL8FGzpFzzmD5xMuNnbSXZqaOZs9gwdgYrUjyG9PFHqItdK5YybewsaccLmC7jwYjvFmHuehmtyh4vboRENenKZWEb+fpnqddpC5g1fQ6Tx89h+ZZMdKsFs57LhnkzGTsmOCZMmcTKzKrUqRiORd5216pbE8fWOfw+epbYK8wmTPGPB06Tv0RGFic9wirXpEzKSumz81m0NpmQcpWpWyGGPXMmMVbqdZY8p6aMHc3YxXlYwkWdPAMyk5YzdsTEo8+AZDvxCVGEFtcWJcmf7WUaNpZJ+Qx/vc2UsX7c7DXsSfUUP9ZrVkqUb0rX7hXYN20Mo2QcNNrvHHlWTh41ml+W6PS9pwvlNTOhZSpRJnMjkyfMY4b0vwmjl7M1MxOv/c+sCSW+dKT/pcOciTNZtjMLty+Gmm2qsX/uWKZIe545dQaT5q1iT6aZ4lSZ7bXp3K8aeyaOZIy/f8xj2oTprE3KId+YqCCbqRqX3VuTLSNGHJGZMm4mM9fsIsNnwkLRzWwtReMujchYMJrRE+cxU/qU0adHLUqlpswrSkc6KNHmMq40L+Kb4dOCz49ZTJy0iI2SLxZTUYWF7yxRVKhUClvKKlblhFKyQknCihEPjStJw6YN8K2bIzbPkWfEfKaOGc+4aUl4bWaMrW7Py6mUNFfao5RlhpR7/Hj+WJRGLUlXSZbjbTYfyXMn8J08N4xxafqsFWxJM1O+fKy84DI0FDpM1bn07qYcmvQbo8bNxZCfMXEGK7YcJMcUGhCMqcdV/RPZ8OsYxgiX2ZLnxFEzWLjTR+W2TWQuExA7nbO51o1YErbjnvYl7pWj8KwcjnvJaLymKlhqNg6MFcUo1CyhmGLKoe8bj2fFdLyHxEGJrokpPAXfmtGiR3Qt+wH3/LUQVoyCY4I0ezMsLergWzJM8v9V0v+BZ+FP+NKcYAoJSMd0xdrKi3fCR7iXS/zK33Av+hnv7p1omhUtIHVBn/1NWdNktn4GMZhjKtC+bw86148mJ2kXmzdsYePG7ezMKUnXm26gSxUbxuYoWZlOPTpQL97L3i1b2bhhJ2nxrbnnvk7IHFEmp2FUaNCKNtVjDPHg4aBcy3a0qBqJVayPqNOJvk1l9hqMNT4iy9ekXs2KlDDaQXR9rrmzKxVz9rBp/RY2bzuIeEN07dOYBLNIy8S/4xWdaJGosW3qCH6atond2SXpcFNf6kRqRMiqTpv2zSnpOciWDdvYnhrNRVf05RpZXi+2nYYm0qp3J9pUCyV15w7JcyvbMstx+X2DaJcItpiStOjeg1blTezZtJVNm1IIbdiZS1omYrcc2yTNxFVvSI/eLSmppbF141Y/xz3OSlwx9ErqRYAlLJr6nXvTpaadvYY+YXgwtCZX9mhIfIRNChhOzR6X0LiUXB67R1emY9tGtL7sEtqVdxyJtYZHU6NFO+olGmEm4uu15bIudbFlbeC3LyaxbEMypgaXcEOX8vJOyERE2Rp06tmB6mE57DRs2LQPanbj3uua+PuyNSSapn2vpE1ZFzukDJu2HiayYRs6NitPlP1ItoELzUZC1ab07tuc2Px9wnwrm3c6qdjlUq5uUxqbWRhpJsIrNqRr/dhAGjmHyX3fXi1k9eywn9PmjUlkVe3N7X2q+m0Mi69Ig9aNKR8lwgV7dD2uvqMrlZx7pZ6kbchbFl98Pbpe1pSSFhESR+aiyzrRspyZ5O3b2ST1vzMjno63XEY9Q09IFFXr16dJ9Vj/QymyVjsG9m1ISOZ+f5vfuu0AepXODL6lO+0blcYulsTVa0PfrvUJzzvIVukXmzYlE9aqP3dcUUse6hoRZarSoUcHKtkz2Gaw2p5P5V596FzcH5qKifIkp1XbupRyZGOwN/pQRtlO3Ht3FypYRUAGw7L1WtC1S21sqdIHNmxlkzh+da+4lI4VHBijYEilxvRsWwGHPYaarVvQWibBaUZ/3LwfrdZFXDvgMtqUM3HcpkVQ86Iu9GlXHl/KXinzVmmfO0hNaMugm1qRIFVljytH224X07ikh91G29i4W/p4C269tC5Widesdipf1JfLmpcgbfs2YbyDJHcCHaXNVy8dIQ+UMKrLxLNlmUK52+Ooc1EHLmoYQ9ZOo162syM9gUvu6kVNmyFnJjKhBm161ickbTe7DxwmTy9J874dqF8in91Sts2bkvDU6cNNAzrTrGIohMZSq1F9GlQu4a9LQ4v/SGxEvx7VCNWsMrlqQMeetbAm7xQ7d5Jsr0rXy/vQt3mivCDQ/OJHTxaiylanYbPayMJ4MFh0VCxHfEgBS4vYWZEG7SsTKRKmkrXo2b055clgu7xh3bI9lRKdrmLAlW0xTDRHxFG7URPql48Q6YI9lCqdutPaqB+ThaiqjejSsix2ibYn1qRLj3ZUC3cG2e/iUEwLbr+pKUZ+togS1GremtqlDGlJEFlZ2kktwmSFzxhrNmzchbdGN266vg2JVggpVZmL2jWnnCWDLdI2N+/RaXj5pVw7sDmlJLktLIG6Hdoh3YHjNxuVeg/kpvZRpGw12sl29mbZqdX1UoZc0YxqpUIhpjqX9Bdd2fuF7xa27s6kTJerufaSNlQvwfGbqRQX3zGYPuVz2blxmzw/trJNHJDyrdvTqVVFwqKkPJc3o4IvLdCXNqcQ1+lqBsp4XzsOtOhytOzYlkZxXhk7t7FFng0hTboyUNpEdQOx2UHJOq3pe0ktbIeSpH1vY+tenVpdenDdDd2pH2/D2ELLt+FqGetCDu4QG7axbZ9OddHbsk5pGQs2MmZuKmHhZkP0+KN0TS5uWRFHTrKMdVvkeZBMaOv+3N6/LoYJloh46jRqTN1yxh2BzVaW7rdfTcuQQ2yWZ9qmzUnkhFXiot5tqSJiEdWacUXvpsRIPfrraXMm5fvcQK+6ISDjQZm6LejWtQ72tD3CeauMBx5qX96XjhUdfv0hlRrLeFCewJ0/iKjKDWjVsDLRoYFyhDXszZBWEezZtoek5By89jjqdehA+wbRZBT0ycNqaYTxAAAQAElEQVQl6XNPL2oIJmtoNM36XEmbMvnsMMYBeQZENWxLh6bliZL4QC7BszWE0jUb0q5hKQpHxdVtS6d6JbHI25IyHfpxdV1bUNchrGXq0WdQN5pUifO3/aCmIx8mRyTV2/Xgyu7VsaYlydi7Vcaq7WxPD6PlgOu5qn6YsLEQXa0FfXqUx7VjCxs37SanRHW6XHEFXerFE2KB0Brt6de69BG9gYtwKrdoTuOaUfICcBf70vPx+szU7DuYnhVy2SZj7uYdmfLMakm/AR2pXymm6BgjSjSzRcbBy7iqdRzpwm+zzJeSnLE0630J113VlDLyoNRELr79ddzWvTSHjD60YTtJuRE0btOaJlVjMOJF5Miuma2UbdOXazuXw7lrm7+uN29LI6p+R/q0r0K0MQ7ZK3HZA/2ppx2QtrSVTVsPYipblw6dGpIYKqpiq9KtYy3iQqxyU3jXiC5bhfodutGnY12qJUYezT9c0vRvTIIhLl5xpSZt6NmxEq51sxkrL7+W7bJQv18fWskLZEMkpHxLrrm+FSWy9rNZWG3Z46FS++70blOJGLtIxDfhlvu7kpixk43rt7I92Um5Ju25uHEix1qFbCXbXsON3cuRtWs7m2Vc2JXhoEbHXgzs34qqJcPlmWKjYo9rubljLIdk5XWjcNyb5aBht150bVq6WJ2YK2NpfSkyJEgOxey2qth6P441ej++3cvx7tmM7miEtd0gzAlGIUpgrtsDi6yyHQUlemzRmOtcIeEe9AM70HPyIKIRlrY9MXuT8O4SXft3Ym76MNbW/TBHgxZZTZyt9phiIzhus4Rgbnw31prxkLwS7+5V6L5yWFrdI7Z0xhzikCQhWDu+hrWKCX3PSpFZjW6tgqXJJZjijUoXkQt8N/1T5TdHlqJB554MvrU/Nwzpx8CbB3DHbZfSokJYoSxNhJWqRqcrLmfQTdcw+JaB3DKwHZXDA2aZHOFUa3ExXerHFUoTSpWOPelYJxqrGaKa9OX69mUKxUtYlYY0lzciBXVsK92Ifrdfz4039uP6IddwzSVNKRfMw0hoiS5P60sv5aq2ZbDYbESWKkelBKMBSawtgopNL+Lam65lsBw3D+lO4zpNufzK+v7JhUgct1siE2nW8xLJS/K7cQB33CHlLh/UJ5Pj8JJV6HjVVdx0S38G3yzHVc2pEGUv0l8o2MwhlKrVlMuu78egG69h4JBruWVIDxol2oMSGvboRFr0vZKbhPWgm69l8NVtqZYQhlkzRCJpdM11tC1nXB97hFHj4h4MuroZsQ7LkUhjwtSgQ3eaVQgJhGl2StZtTb/Bnagb6cAREkpi9UpEmQPRaBaiytemW78rGSz1OOTWgQy+vCmlgg9RxJEJja9Cp6v7cfOt1zBIynz9pU2pGOs4QZkdJNRqxmWDpCxS5htv68fl7asSZTcHMhR9kdVbcXnzUoF7/9ks86omXHZDf4ZIPQ+6dQCDL6lDYHXf7P/6RsvObZDnh1+64GQr1ZCrxV5/27ixP/37Nqd84bYRVY5WffoyyGjDg/tzy+19ZSXEEUgeGkvtli1oW68kNn+Ihdi6bRhwy7XcNLgfA4XFFeIE1WrUih6tygUe2MIyoU5Lrh50tb993HjHDVzfq9ZRliY7cVUb0mdgP4ZI+iG3XsuArtWJspn8ORx/MhFeujbdpT0NHnINg269nluva0vFsEKS0oYrNevAAGm/hszNt13BxfKgt/obiEZ4jbb061ZVHDOT9McqdLzyam6Utnmj5N3v4mrieF9N58onyN8eQ812XbnuJmnrg6/G6Oc3929J+dCC/MW+xGp0uiqgc7DRPmWyWjrMEhTQsISUoO7FvRks+d0gdXCjTHBaVI3F7s8ygvpXDRAnLige/DCHl6Jx10sYJHbeYPSJG3vRODEkGAvmkEiqte/NkLtu4JruDSkbCeHlG9JX+tGNUjeDb72O67rWpFrTLnSoJrDCE2jYpjktasYVfTBWaMVt/eoSLpotodHU6XgJQ27rz43Shgdf2YaGrS+mV5OyhBhvaUTm6G6hROV6tL6oMeUjj4YWvbIQU6Y6LXvUooQ/wkxsreZcIe1siLS3m26+ki41ytLk8m4YE3VLVCkat25L86pRfunAKZzafa6icxUziGMUU7sNl3eqLHVpxJqJKFuLbldLv5R+ZNTNLde1pnyw+dqj42nYoStNyhdwMxNZoQmXXX8Ngw1Gt93A4CubUTbU0CWHKYQy9Vty1ZD+0seu4ebbLuWiqnXofEdbyktPtkeUkYlcd+oniGxxuxZG9a5XcMudA/z96foBPbioVQM6tG1OYOJvIaHhRVx/ywB//jfe2o/erSvRsF036spzvjiVhJXlov7XcYvIDhx8jei9jF5tKhNjM6QtxIpjc420KT/PO6+jryzD1L+oD4EXRSaiKtSme/9rpD7luOlKejasStN+l1A/ykgPJls4FZp0pL8xngjDwYP70LZWbdpd141GQYdSM9tkfLyI624byBCDzZDL6dK0ApE2jZxNG3C2bE3dSH9jDigtcrZQoqbU+Q0F48H13NCrLkGfC0t0aZq2aUvTykGDCtJGVaHX4Ou59ZZ+3CD9foAx5sdZA7GaXexpxdXBcg+Stj6wp4whWiAaGQ+OPNMkrX88kEoLjAcQVqMt13SvRkG1G6lK1GpBl1a1iAszG7dgLUUb4X7Hnf244uLK/vZmjihNk26XMLhQn2xU2oF/M1ZjEqrQqV8/br5F6kn6z/WXNqGirNgVmOWXM062MMrJmNm9ZbnAmGmEyVGyWXf6NCuDYac5tAydBg7wl3/wjVdxefe2tO/SmHq1S/ptEfHjdpMjgorNLqL/TQP8Y+tAGQ9vvfVyLpbGZQoaYQktQYMeV0jbvpYhYuOAvs1o2bEz7cXJDbdBRIOe3Na5/HG67fGVaXfZldxy9w1c0igOh0VEYmrQZ8j13HzzNQy68Ur69mhD29YNqVcjrugYQ2AzO6Ko3aUPN912LYOlHV3fvxMNmzTnsp6NqRATIj3MkLNRpdNl3HLHAAbfeA2DB/agde0EAmOlEV/0sDiiqdWxBzfI2DpoUD8G39yPK7vVo7S8NA0WGS22Fn1vNOyUeHl2XtW7CeWiLQFFJetwZZ9GlAq1Bu4LnbXI0hj1fVmHGsQXbixRkuaONpQhsJkcUVRt2ZHLejWVeVUIISVKUjkxHEsQuibjVlyN5lwu47hR7htvvZq+F9UgNjTY1kRNSKWWXHv7DTKHM1j243J5rp7wz/c0uzhWvbnpjmsZIu37hgHdadWyKd06N6W2PAj8WmUsqtyhjzzP+3O9yNx442V0blyGEJNkVtxuroW16w2YC5fzWLnQ6lgvfgFbj0ewdn8CW6cBWEpFBOstAXOzq7GULY1MX46m1Cxocc1F97OS7kYsFcqIvBVTlcuxiQ5rd9HV6zms9WthaXQr5ljQoutiadgTU8IxYwLGpqE5SmFpfje2Xk9j6/EE1k79xJHqJo5VB7E/xBACc2ks7R8RmccDtna4TmwtIXkHoi/084mawZnjYrZgd9hx2Mwn1iktxXBI7DYLmnZisb8XY8YmdthPOMGEmKZ9uPbiGpg3jGDGTopsmsWCzW7BFOzMRSJPcGOy2bA7rBRbcs2EUWabcDmlMpvMkr8Nh9hQrHxQn130mUz8M5upHF0HdaFx5Rxm/7SCzGNzERutdhs2YXwiG802G0Y9nwpGTfTZ7DasFhOn3Cwkjd1ux2YsRxxr3wnvzSdtG0ZdOk5UlxyzSV1Ypa1ZLceEF76Vh4HRL2zWwoGFrqUcfpYy4S6WZSFR/6XkaRFWf9bPNIu0YYcNy8ngSwOy2mzCULifKnizBaM8J8zfKI+h80RtQ2rYJPbZ7VbMJ7PPX2DjpGG22iRfC6fECNmEk79urHL9l3YNk8WKVcYqk4l/ZvOztAqHM6ReylzQNk6pOkXeYOSwFjtyYRL7bHbbydvRCczXhJ/Dn/4EAmYLDqP/FJ89xW2a1SppbNgsxVSK6LP/mT6zGau0O4tZK061P0wTGZvImE8oowW4yBhhsRzVYynXgms7V8Z2sjZ9ZDw4mpZT2Mx2O3a7hWJKDUd0Fq9Is1hk3LP561ErXuQvhGp/3ic1E6fzDODPNun0Fptdnjfm4st/orQmk9S3DYfRh0UHx24S5h9X/PHHRp7mveiy2G3YZBw/tZQaJqkXq9Sp2cQJN5P0Ibvditl8QpFCERomswV7iA2r2FFsXfvttJ8+S059C63YkE4dW1ExdwlzNx8m31s0rWYyYZXnk81ipngbzf72apMycAqbJmW22q1/ykizWHFInpLlKWg8NRHNGopJHuyC9NQSnEjKZMNkF11/0g5OlBSDoNmGJuPiie3Q0Cx2TNKHTizDWbD9+yb8JeT/vpn/Qo45e1i6aDu7Nq5ixY5wSkT/C3meY1mkrF7Fyh17WD9vHVnxMSd8M3eOFevcNVferJapVIYy8rpOO3dLoSw/GwiERFGlaiLxkXbjkXo2WHRe2GAvXYOaJW0UN/EwhcdSuWJZ4uTt/XlRWFUIReBEBFyH2bVpK+tXrmf1Vjd2hwnxg04krcIVgf+UgCmQu5pWYY+leqN6NL+oB3c/fRutZMkStRUhEFG2Oo2bNeLi6+/l4f5VsRaJPfUbJXmGCESVpdXF7WlXJwEbalME/gaB2Kp0792GBuWjMaO2f4OAI7EmPbq2oU7Z8H8jO5WHIvDfEbCEUrJSdZq068ige4fQs048tuDs878zSuWsCBRPQDXNAi7ScePKl6FS5TKUKRODvNAoiFGfQQKOmATKVypPhUqJlIy0BEPVx39GwGQhJCyUULsFDbWdZQTOLXPMNsLDQ3FYTaot8e9smsVOuPRfuzD/d3JUuSgC/xEBk42IuHjKy/yqXPl4IuxmNc6gtrOVgClgmB74uMDPmqYh+wVO4U+KL3A0TRj9iYiKUgQUAUVAEbhQCKhyKgKnSMCYO8hxitJKTBH4zwgEHaP/LH+VsSKgCCgCioAioAgoAoqAInB2ElBWXVAElGN0QVW3KqwioAgoAoqAIqAIKAKKgCKgCBRH4EJ1jIpjocIUAUVAEVAEFAFFQBFQBBQBReACJaAcowu04lWxLwQCqoyKgCKgCCgCioAioAgoAqdKIOgYaacqf9pyutuJz+s77XRnNkEKnpXz8DpBd2Xg3bUUb6b7zGbxX2nTfeh5qXj3bcGblopehLUXnzOn0JGLz33M/6omduvuPKmjQj/A4XMXShNMn+9C9xWSkXT4PPgy9uLZtwNvVg7HxBoS6lAEFAFF4J8loLQrAoqAIqAIKAJniEDQMfqHprSubXhmvoZr/nL0YibkZ6gMp6BmB55xw/DkiIOWvQH3zI/FOTp0CunOchHx9Dyr3sY15g3ci4bjnv4a+dOG40nNCjopW3GPfBjXqKdwjTaOJ3CPegbXwpn4csSpydmGe+G7uH57APe2TPyb7kY/NFXCHgmmeSrwUGxUFgAAEABJREFUOflXvBlBGWRzH8I942lc4z8UHV/hnvgq7lXL8LkkTu2KgCKgCCgCioAicMYIKEWKgCLw7xAw/ZPZ+JJm4t08Dd/sUXicslxTKDM9fZ1MqD+X1YacQqH/1KUTPW0HeDW08MpY292EpWzUP5XZyfX6UvCuGoVrzUrEVTu5/Akk9LRJuOdthNqXYG0qR/1maIcm4lm1RFaRjESH0FcuRK/YB2tDORr0wVylOvquCbhXLxZHJwM9pDJ61nx8aXlGAgzPRk9ei+6shNlIU3DUaYQpxBGQkbNnybN49pfG3KQvtqaXYqlUEt9GyXv3zqBTJkJqVwQUAUVAEVAEFAFFQBFQBE5O4KyQ+Acdoyx8W1egV7oSU+QivLuDE+9gsfWc/Xh3LMSXVdxX2lx4s9Lx5uSecJKt52eITBpeT1BhkQ/jK2RZEp+Jz1v4q2Ma2BIwV26JKSa0SAq8eZJfuvgFBatnOroRli06XMVmgu7Kxpt9GF9xRTC0y+qLL+cw3pz8ouVwZ+BLWoU3JdmQOu7QXVl4s0XmBPkeSbBnJrqpBebabTCXq4+5Wh8s9dqBXcp8BEwYWsUOmKvLUaMjlvqXiGwYvn3L0Ky1sNbqiik2EgQNxmZ8PS59H1qFbliNNAVH5VqYHHZDAvJn4J51CNPFg7BUb465fGMsDa/AUkGcLGcOevG4AmnVWRFQBBQBRUARUAQUAUVAETgLCfxzjlHGKnz7wzFV7Ii5QXl8yxcFnANfHr71r+L8+Ca8y8fg+bY5ua/fjWtrYKXBs+5Ncl9uiOvDnuS/fzF5nz2D+2DAqfJt/RLnlM9wDh+M8/3uItOF/Jfa41y6K6BbAOvpK8n/dQDONy8if9jFOF/pgXPFRtADDo9+eIvEX4trXZpI78E98UPyR96L85NeuN4X2Zdrkzt6AZ4tn+P8XytcH3TE+c6VOOcvQHwGSSO7cxOuH3uS93pXie9O/jvdcc6QFRh/Frtxjx8mvsMr5H3eR8rQHdfb9cn76B3csmjmS16M88vuuGd/jG/yrTifqUHe1PmyQiN6fTtxfdWGvNc6it7O5L/XF+es+XhP5Hg5wiBjMb7DktbYNTvmWgOwN2+PKcxshBx/mO1oNhv4nGimELm2g1bgFSHhHnFW94nDlYVr5nvC+iXy58nKX1agDkQCfcto9Ji+WEpFyCqcG2+uOMGUwtLkMmw1a2CyGFLBQ30oAoqAIqAIKAKKgCKgCCgC5wAB0z9lo3fPEnyhMlmOqYC1UV+0Lb/jMubWMhk31X4Exy2fYGrYA8vAhYQOfQ9b1YqwaxjuUZsw37qckIfnEfrAGGy1vX5Hw5OLrETIasSaj/CFyOT/jjkiswRHvzb4xj2PO0tKkrsZz1xxOLydsN+9iNBHFhFy/5Mw5TV8PllFERFRgp6bhu72yZ2EOefhXZmH1vNbHI/MJ+TBp2BWL/JHTMF8/UJCJMzeqxv6pt/w7jwgaQ7j+nUwbsfjOJ6YK/HzcNzwDOx4Bc+iHeKgeSBvId4FOzB3+wzHw6LzsUWY9DfwTluDqWRzHIPGYW17E6YuH2F/dgMhF7dCc2SLs3UpHtf92B5fLHrnY7/mHtj6Ge5F4vxIzsfuWtV7ZPVnA+53WpM3ZizulGx0s0NWgo5xdgol1HP34t13EBzlQfyaQlH+S11WmnzbpuGb/5ysWpVAK1sB38bXyP/2f7iTD0v5wJO0DL1MXbzTB5H7RBnyX6xL3rPiQM5fIv6nxa9HnRSBC4mAKqsioAgoAoqAIqAInPsE/I6RrhdeMjgDhfLtwbfnAHpUFbSYSJmAd8NUTZyFRUeWNjiySqGJCf7sfXhWjkJvciM2q0zwc8R5cYEpsQ0mx0p8O1Pxb7F9sTashylUJuCS1lR9oFwvRN+n4zu4GW+6C0uDKzFHWkHitbD22LpeJookH4rbItBa9sFaqqyYZEKLuBZzdQta1fuwlnaAsQpTrhmW8Ei8Gfvxpc7Ee6gzljbl0Awbc9LBHo+lekt8O+bi1ZHNgdbsCiwJotNkAnM0tga9hckqxG3CsEtOsmtySLwmnwf/wLOpGeYbrsRiNsKsmMq0xFK/qpRtJr40v2KKbLYEcZ6m4hjyNNrhT3B/1FxW2J7EtWMv+pFfkNuO97MW5L1iHM3Ie3ugODzlsba+FLOtiLbgzSG02KuwDvidkN7XYW99HSFDvsJSchOejRvBpaNn7kVb8wCelMtxvHSQ0Je2EjL4dlj7IflL5svKWjG2BrWrD0VAEVAEFIFzkoAyWhFQBBSB856AzMARh0A/ozNZPWWTOBBOWbnwoaeuwbd3E+ZSDdDnf4ZHFmkodktFPyxuw6rHcH59Pc6vAkf+6LfQM8R58QR/Ec0cgqnId7VkdcRsKBQvynVILsQRiyohn0d3U9l6cqPJUdzuQLOJh+AnEYw3i2x8BeQcCLDY0PV8WWXKgfRd4hyIo/LTrUdsdH57N+6lc8CRL6tFRhLjK2pWKKRTk1sj5oRH6laIrCNOYCEJLQotPBHxiiA7u1CEcSkOijNLVnDsmCt2xzFwDCEPjcFSZj+eyd/jPZhhCMlRGVP/CdjuMo7J2B+YiePa+7DE2iXu+F0LrYN9wEfYKhX6GyytlORRFg7ulrK70CIqoOfVxnJ5H8wGeymcqUpfceJkFWrvGqmvE3337/j8VIgioAgoAoqAIqAIKAJnBwFlxYVOoNDU/Qyh0J349q2XufwS9I3f4h7zLC45PNvy0Zy/4d2de4KMbGAVJ6XF/7AN/rHIYb3yKUw1ZNJ9gpSBYJM4IqLDWJNxF52Y63lBpyog+PfONnEYwntj7v9VIRt/wHbDZ1g79sMU8hfV28Lxfx/Q+IbfERVSDnce6OJVmS1HQgMXbnHGPsW9R5y1QABaaBVszS7HzCG8uaniNAUitPASmCOMIwZziDAOBBd/9iTLytc64xuHheLFCfM40b35EqZjKllD8iqPZuCWkMAuNlrlMBk+tnEEQtVZEVAEFAFFQBFQBBQBRUAROBcIiDdxhs107sKXfBCt1lPYb/4Nx21HD1sLE94FiwI/Ua1psiIjE+gjvywQhalyJfSdS8EXijk8GnNoCFrmJrxbV8uKjbE08We2Wv0rGZrDjW/3KnwuX0DYtR/P6lmgB+8DoX/9HNsIzbwZ3/40tDCxMVzsNovTsFNWkVJy0LRTUK0JdtkxfjGvwKySrdAsi/Gu24bPHybOSNYWvHs2oIXXQosJOUaxDe3QSLzzx+PL8yeQeOOHE1LQLWGiyyH3p7/redvEkX0G15ZdFKwj6tlb8e3JQCtTGWR1zVzjGjTm4du2OygTsFVPzkSLLosWYjv9jFUKRUARUAQUAUVAEVAEFAFF4D8kYDqzefvwpcrEPsOJKbGBTM6Lajc3vRF2fYvnMGhh8ZgizPhWfYBr4TR8h3Ow1LsFc9hyXFPfwj3rY9wzP8C9eAp4IjBZOemmxdbCUqu5TOJ/xD3tfdyzPsQ14yu8+TFo2ql4LCfNAsLqY21dE5Z+hnv6MP+vy7lnfYpn535ZLRKH5BRUYBF7YmNh/2Q8UyXt3n3ooc2wdW6Dvkjsnv6h33b3jG/xZZXBXK8jJlmoOla1pekDsgo3Wni9I/IGr/dwL1sJFZtjKRHHXymx5qiPpXEt9MXvCTvhP0uOaZ/h01piqV4LrCZh0AZrp7roc0TGz9mQ+UI4V8Zcoyla6F/J+djSqfvTJKDEFQFFQBFQBBQBRUARUAT+BgGZ5f6N1MUk1cJkctygL5YKpY6bmGsle2Pr1AWzzJu1yKoyAR+IuXxpNKusMJgkMKyBOAe3YCkdiU9WU3SzrMZU7YG1cStMZjCVbI+12cWYosKO5qzFYe34OJYECbKUwFTjEmxNL5LJuQ2fLonC62C9aCi2yx/EEi4yoSWxNr8dSxnjpoQ4HZfLhL8mmohKrH+3tHoJW7Uo/7X/ZEvE0qg31oqVpUw2zHVvwdrKsEkTO2XVK7IGluZSljIRIh6HucEVWKpWRyv07TetQj9sbZoF/uzIHCMORDesdZtgcshKkP8PdeyYG92LrbXotRoLXBpabBOsba4XlsJINB+7a4liU+eBmGNC0X1efISgVbkUa9P2aOF2Ea+Mpc+9WA2z5O5Eu6W+yFSIDERbw7A0vUeYi21il+7TILYZljaXYYkvgSa3YBGZh7A2aYzJIgx8JogTmdZXYUkshV8koE2dFQFFQBE4gwSUKkVAEVAEFAFF4J8jIDNamYSfsV+lM6HF1MRSsx2mcFMxVpfE0uJaxN8Bczimsh1l4n+bTLBFPjLUL69FN8ba+lZs7W7C2mYI1votMYUEdGkxDbDUaCKT/kJfE9OiMDcaIM6BPzmaLQFztb5Y296Mre2NWFv3wRxbHUvbqzFLFppdnKGafTHHGzoiMVVpj6VseQo7RuY6N0mY4TgFdGKJw1StFZZSiYFJvxaJuU4/rO1vDuTRqj+WMvFomiEfianqRXJfFi1gthEIJTvJiliNgGOEJpzEmWp8vegYKHpLBmS1EMy1RW+7m7G2vQlLq6swl5M8tYCK484mqziWXbG2ucUvb5MyWxt3EL7hkoMhXRpL6yv85TbuTnSYqogjV0rg+AUkM0c85nr9sfrtEN2tr8RSOiFgo19GTubIoMwtwkDsNZyismWKyoiY2hUBRUARUAQUAUXgNAgoUUVAEfjPCPin7pqmy7LHf2ZDMRmb0ax2NIvfvGLiTx6kmS2SXg5NJvonF/9rEiYrmmHnmc7CZOi1UcSx+jMLRVAz7LAY5f0zwdOJk0KZRJ9VbDHJdbFJJdwsdsqKn3ZCmWITqkBFQBFQBBQBRUARUAQUgQuUwNla7L/ueZytJVJ2KQKKgCKgCCgCioAioAgoAoqAInCaBJRjdJrAlPifEVBxioAioAgoAoqAIqAIKAKKwLlJQDlG52a9KasVAUXgvyKg8lUEFAFFQBFQBBSB85KAcozOy2pVhVIEFAFFQBFQBP46AZVSEVAEFIELkYByjC7EWldlVgQUAUVAEVAEFAFF4MImoEqvCBxHQDlGxyFRAYqAIqAIKAKKgCKgCCgCioAicKEROP8cowutBlV5FQFFQBFQBBQBRUARUAQUAUXgbxNQjtHfRqgUKAL/PgGVoyKgCCgCioAioAgoAorAmSWgHKMzy1NpUwQUAUVAETgzBJQWRUARUAQUAUXgXyXgd4x0XdP+1VxVZoqAIqAIKAKKgCKgCFzwBBQARUAROJsI+B0jTdP1s8koZYsioAgoAoqAIqAIKAKKgCKgCJwHBM6hIvgdo3PIXmWqIqAIKAKKgCKgCCgCioAioAgoAmecgHKMzjjSC0ahKqgioAgoAoqAIqAIKAKKgCJw3hBQjtF5U5WqIIqAInDmCSiNioAioAgoAoqAInChEFCO0YVS06qcioAioAgoAopAcQRUmCKgCCgCioCfQNAxOv9+lM7lhPRknYN7dJJ3q0MxUG1AtYGTt4GUJKLsxUsAABAASURBVJ3MVB2vxz8+qpMioAgoAorAeUJAFUMROBUCQcfo/PpRuvw82L3Rx6pZXpZOVodioNqAagOn1gaWTfWydr6PQ3t1fN5TGUKVjCKgCCgCioAioAicLwSCjtG5Wpzi7U7br7Nnk4+8bIgva6ZGEyu1mqtDMVBtQLWBE7SBZlaq1LMQFmni8EGd7Wt8GKvOxY8wKlQRUAQUAUVAEVAEzkcC56VjlJOpk5cDJcubqd3CSu2Wchif6gjwUBzOLQ6qvv75+pIxok4rK9UbWwiPFucoxfg63fm1kn4+PsBUmRQBRUARUAQUgTNJwHQmlZ0tunw+0OVIrGImJsFEXrYHl8uDWx2KgWoDqg0U0wacuR58Pp3EymYiYjT/1+jUf3v9747oKjdFQBFQBBQBReC/JnBeOkYFUG0ODZMZOYy/F/Dh9apDMVBtQLWB49uAjg/NpGO1a5itGmpTBBQBReAfIKBUKgKKwFlOwO8Y6bp2Xs8ETOIcneX1oMxTBBSB/5CAMQKa/KPhf2iEyloRUAQUAUVAETjnCZzbBfBPBTRNV1+mP7frUVmvCCgCioAioAgoAoqAIqAIKAJ/g4DfMfob6c+xpDq6OxtPahLefN85ZvvfMHfbVzgnzsL7N1RcEEl9HnyZSXgObA0c+7cEPgvu8xTBv94ODuCe8x35G7ai/xWMngy8aVkE3uDI2ZOFN3klruVjyF+1Ak96uuiVcDHQl7X3aL0ZdWgcBXWY40S9BhJIalcEFAFFQBFQBBSB4whcWI6RTyZFG1/D9f5gPEu2BCdZxzE5/wLSFuDbtuscK68XPTcNPSeTf8tw3ZWOd9ELeIbfjefnQbg+7IHry4G4jXvj2Jb9F9qGOOD5MmnPyPi3ivEXbAwm8Ur/yE5Bd7qDAWfyQ9jtXYCeegDjh1FOV7O+X5yqX0YFnHvnbtyzn8H1y/P4Ni9BX/0Gro+vFQdJ2rgo9658NVCHv9yE+9NeuD695mgdrtsJJ/7PW0/XLCWvCCgCioAioAgoAucRAdN5VJaTF8WdiWf9XIitiL5nuqwaFZ9E97rQPW5O9GZZ90qcR2QCL6iLUSIrU4aM11skzq/zmLDCAifVKysaupGv7wQZy6TQr8Mrk/HCio9cSzqf2G7YIJdHggsujPRGuU+Y3hfgUjheIOlGGuOnAAv0FP7UPYE0J4onqNNz7Gz1MN7lX5I/Z1Lx9eRnIWU5EYvCNhjXhp0FdVJc2UVGc8Rj7fIJjnsm4Lh5GJY6V2Pq8iZ249446kaJVHA3WBkcg7eG9+Zn7yla5/hkZWPjjzjH/SElPSJ89MKwyajTE9iEv5zCsHB8MOxEnpbub7+S5mguRa9kySZQZ8cEH16Na8Y7uDckFY3w3xn1JG1eylfYFH/UiU5H8jlRe5SE/rIY9fgnMiJ2dPfh27sY7wEXlp5f4rjmeRwDf8TetT6+OaPxaCas7d4P1OFtX2NtOQCt+dPYjPozjuY10axSW35Gku8pFwa1KQLnCQFVDEVAEVAEFIETEbigHCM9c6lMqBIwt78czbQefa+sRhQm49yDd80fuJf8Isdw3KtnFPr6jgi6UvBunYRnqRH/C66l8gb7QFpwfiorHOnb8G6fh3fzlIDM4p/EEVuPz5Usen/FvfRnOX7Hs20juv+lvAtf0nK8B7fi3TRB4n6RfOVYPlbszAjqlXx9OSI3F/dyiQva5tmbIRGye3PRk0XH9tV4N46TfMVukfFs3ozPXWiSbsjtnibxI3AvFj3rl+DLzhMFgd2XsgiPX3+BjZLeP1d149svuvcsxrN2jKSXtIt/xLN5B76cnXhWi74lRhqJ27tHnKCAPvR8fDunBuTFHvey0Xh370L8CRGQcu9biXf/WrwbJgbKveh73GsWIIt6kJ8qnMcJy8XiwArPFb/g2bFbdItBujgam0YRqKOf8awYL3qSg3pF9XG7T1adduFdN1JsGSHpRuBZt0T8ldzjJE8eIPW4bCHezI14lv+Me91iZH6Nnr1b2Ev5/e3iJ9wr5uN1y4xbIr2bfpMyLkAXvl6J9+zYhO6SnLzp0k7GBspu8Fk+Bu+hHImQ3Zks9S3Mt8zGvVJslnbkXiY8DhvcZuJZJnVgpFkzG2969pF2oueKHetGShmN+F+lbqbilTSiEZz7Rafw3in1vDooI+3As/OgpJe2m7MZ76qJ+PaswLd1LJ6lUyRtmsSJE5G5Hs9KKZfIu5eOEH4LhZ+/AftVH3cSJ9SXsgT3soI0f+DZuRGfq5Dza7SP7RMlH8NWOZZL+fYm/Uk9FuQiDp9bVp9cGlgsfvuMGHOdm7A2b4LJuPmzQ+B7d0yWFePhAU4rJN/Uv9IW/iwTFacIKAKKgCLwnxJQmSsCf5GAfx6hn+W/Sud2udm0cTujfp/E2NHT2L1rn/+nt0+3zL6Nv0DMNViqVMYUGSkT91UcWcjwHMCz4ENcyxdD+l44LJP4bRNwL/oDb4ZMyL2HZXItk6mF4/Ed2AkZe9H2zMA1/X3ce40JrUxad0/FNe5lXCtn40vdjXZoIe5Jr4vMu7hWrxC98iZ+30I887/BvWOfTOpyZFXkc1yT3pP4+eipe9BEr75jPK7ZX+FJNiZsHnx7p+Oe/wveXZv9+bJP4sd9iidLCLjS8a35iPzJX+PZsg49bQ8kT8c19QPcSWkyqxUZZOKbORfv+jV+u0hdjnfxl7jWr0UWkETnMtxTvsC9a5PknwT7F4mNom/XAbExF+/q73CNl5WETcvQ0/egpczCPfp5sfEzPBvXwOE96DLJdc8biTcl3cgQ3/ZfJH4cngM7ROcekHK7F/4g5d4vOvNkEi46J32Ma/NKSZ8kMpvwzHxFOGyTRZJcYbEVPSMFPUt07xO70w6DzyV18Anu6aMln51oRh3tnC5sfsOz17DVn3XRk/uQlHWY6BXbjTpJ2yTl+RHXioX4cl1FZU96twHX909JmxiDZ89GyDoEeftF32/iDM1APyR1fngL3kXv41q+AZ+xWnZoPfrhZMjdJ/W4RvgdEgdP2srG73HNE0ckRdJkJAm/34TXKMR/Fb3rhf9b5M8YLo7KVsjYgW/FMPInvYNrpjBOlrKnb8C3+nvcy+cEnEl3Ep6FwnTtAmlneyXNdnxb/sBfJ+JHkLlOdL4reQi7PVskPgn2Sp4j38Z9WAfh5EveATnpYuMmsXUbvrw8sXsz7pkf4lq7UtKI3rQNeNf8gmvJZLzZ0i84ftPT5+Ge/JH/BQCZUvcHl+NZNgbvvp1S9wF535avpSwT8ByUsmTshj1zcC8cIVwNRy0gU/zZiqlEVbQQcZAXfy4vHlaKHdJP7FWxtmrDSX+AMn0R7qk/SPsRuzKkj28djnvOhOJXJYs3QIUqAoqAIqAIKAKKwHlKwO8Yne2/Srdnz36+++o3hr37jRxf89P3o8jMzDq9KtF3yNv3LWgNO2AOTcRUqiy+9KX4MgOTO9+u33Cvz8bc8VFsPYJHh+swheXLioAcKfNlErYJrcYNWHs+jq27yPR+FEv4arxzZgW/JuUELQ5z3Zsk/nGsvZ7DnLgD74J9mDs/g63HY1i73Yk5QZfVAsnbn3WmTKh9mJvcLvGPYjX0dr0Ts2kJnqVLRK9b8ndD2b5Yuz6JP99LnseU9SHuTeIsIJtH4m1lMLW5F5the69nsERuxLtNVlkKvmrm0zCJXVYjvudT4hxGoO9d6dfty96LHtEVW+9nJf/HsHW7R2zMkwmwkT+yZaFr1bC0vh9bdylD7xfFsVyAb4PY3flpbD2ER7frMHmTxEHZjs8nn7PGo1cfJDqfDOjsfjfmkm6ZzM80/JuATk9JLC3ukPwexdrzBWyNEvAtmYQvrJyE346lTjtM1a7A0utFbE3qo7lX4powFVo8iq3XE1glX2vXIZjsW/GsFWdU5vGiuMiupy6Qes2Ten1E8jDyEXvaNIWti/CkpaIXkT6Vm42Sph22nlKfbS7BZJL600pibnp3wJ4ez2FrXwXf5N/wWkKxtHocS8NOUO4SLH1fxNq4DaZQJ940r7TFe4TdY/jrvNPNkPITniTDixE7nPloZTtj6fKoyAjjXr1g8UvoUYOlHEbZnxC9jSTNAmk/xoriOLx7NKxtHsZmtCHj6HCtOI/j8WzdLwpldwqghDZYOj0YkOnzAibnV3i35qBFt5bwIZgqNpa2eB+2vrdhLV0G37qP8ewvj63H83KILd0fx9ayHewXx2i7OHSi9tjdu/h5qeOLpO6fwybtxdbzEayVK6N5g6uc+i7cU8agN7gbfz2KjLXbLZgj0sV5X4DfWT9W6ZF7DS22IdaW12IKz8Cz4lvc45/FNeVHPIfzj0id8CJ5Pr7DFTF1fVhsk/J0vQ9TKfsprFSdUKOKUAQUAUVAEVAEFIHzhIDfMTrby5K0ex+LFi4nNzePrMxsZkydR2bG6TlG+t4x+HI7Ya4Wg8yo0BJk1ciXIm/GA5M77/ZZ6HFdsZQOD+IwyWSxFpYmV2KJtcgq0Vp85jKYy1bBZDUFZGylsDTrDnsm4s0JBBEremMroBkiplhM8bEQ3x1LSZtfQAuJwhQbD1l7jG+bBcIqd5H4kmiaFrgPr4ilVmNImocvz4apbHNMYYdkReVZ8n99ENfI99BzD8ub/SADUxRaidqiN8SfHktZsd0KORKvG1N/E1qUTMjLRODPwZCPLQNmiXN70GLbCpdwvJNEt6F/zCt4t8hKRU6qOAEBlVpiQ8wR0fgVmErKZDIOEjoIG8kHJL9ETKFIuVIhQ1YzDh6ErfJG/7cCna/j3SyOVuoa9EyRE5dPK23ojMKvEwumxNqQnXwkT47dkucIsxaYGlTDpBmRUq6IapjLVYBMcVgyxDE1ggsf+2bIKpk4a/OexW2U7deH8SyYiJ4kE/B0Wd3yO6eFE5zkWovBVLslJpvZL6iFlMdUoSb6PlmdGRkoq2fZMkg7ujriFyxyCsFcqxcm13Spy6G4fn1IVg2/AeOHJrLEeTFkrZXQSldBC7Uad5hK10bzJaLVa4DJJEFaCFpkImhO9KwMfEkrZMK/VJz0F3H5mYveKd/iOyTte98WoQ1YxNbSFaWeAjqx1pC6z0c/YV/KxLtlGVoVcepKhIgC2U12TAlSb7ERePeuC+iV4KN7qrxAWIlW5wrMYQFG4kULI2nDCWUDYtlr8B2UdrLlQzx+Wx8S5+ZdcdAW4UvdJM56QOyEZ3OE6OuCtcPt2NpchqVqPXEOZXX3t/dx558wVSCidEvM4avx/nIX+RPFqdoXiqlRV8yOQLQ6KwKKgCKgCCgCisCFS8B0LhTdZrcRGhpyxNSIyHDMZvOR+1O58Cz8TByJiXi+vATnsD64RryEd+0cfPvX4f97n3zxbByRaJp/xh1QabJiCotBc1jRPTLjMtvRzLZAXME5NBI86eiuQICmCdLArD0YIB8OmcjJh3/XRL+I4JMEBZPyENFhKlQeY+YbFiF6ZTXCLasBW37Fs3oVeomWmBodXgi5AAAQAElEQVRejrnxVeKIGEr8GsGfp4UTb5KnrF4gH0dkLHYwBybI+l7RP2McvhLt0OpfhblRH8zlKx8R9V8YNhVWIGXUbOFHQ/w2eMArR34eurmqrK5dDNU7B4/umJrLKlDHfmjhfo1wrE6tUJmCIkU+nLLiYCuBVggVSH0YZdOlfsTJKyJv3OTnyuRfnMIjdog9tftj7nMf5rIyUdcModM5wvxZFqTQs9bjXfqzrD4Kz2qXCDvhV6cZaH+iWJeVkSVv49kiTlCVrpikPi31e4KopmCTQmrGceTeYBMpbbEgQD79/MS5NX7AwCW64lqhVesS5N0ZrXZfzJ0ew9ygJn5rRB8nYyxqj+7C1CWNNKSgwoIxZgua0f/c2cGAwh+5kC+5hRZNo9nEa7YEvQ9XLrqlltjX+YitVO8pK573YDFW4US0sMYi114nvpSdeA5lQGgC5ortsDTqL6s/d2E6/C2etYeLiB93E90C66VPYm12KTikby1+AfeYz/AWV5TjEquAM0ZAKVIEFAFFQBFQBM5CAsZs6yw0q6hJ1WtUps9lXSkRG03pxASuvf5SYuNiigr92V3+LDwrSmC58UfsV/4Pm3H0/wxb167yZn+NvG3OQYspLdc78B35oyPw/59H+zfgTZN4cZDIlzfz+bIKUygvfZekD6ltvBQvFHp6l/rezejGxLYgmfErZft2QmglNMt+fLtk9SWxDdam3bFWaY25skx0vQXCf//Tu+E3fDHdsDfrhbVaS8zl6ssE3PLXFUeUlIl4PlriRVjrdAkenbCUa4BmSxDdf1F1CXHWMtfLqlGh9OJk6Fl7JUDaQ1gxM+rYauCLkFWeAjvks3pTqe/yaHYbmszhJfFf3n0pG/Bm5csK0GVYa7fHXKUlpqjCHk4xqrPFmdqsY2rZG1u9i7FUllWwclLXf6NOtcgEMJeWlb9CzGu2xxQrjqS0Xa0YM04eVAIibegH94AuDlgwgbFa6ctIQYsox/F6SwlbHf2ApAnKGx965gF0WYE0rokqjcknfaqM1MWR9tEBc2I9qZNYsPulij95D+Pb/CvuhVMQfzAgo1nQSjSE6Bz0THnhEAgt5uzGm7QWr7UOlhpdsLUciK3jjWiZE/HuTi9GXgUpAoqAIvDXCaiUioAicO4ROCcco5gSUQwcdAU//jqMr398m0v6diYkxMGpbt71xsT/OsxVa2AqefQwV2+N5snCk7Ybc6PBmNI+J39xUuCrXL58cUhG457yLr5cG+ZKF8sCy1Y8y+fgzQlMvvTsieSP+Q1Ti8FYzKdqTTFym9/CtXSTTPSMyacub8TH4Zo7D61Obyw2C1jldXaOHB7JRHPjmfkQ3hRrMYr+WpDmkJWIjH14LYZOKfeB8bgXzflryoxUlqbyFt+Nd8QXeHwW/KsL2VvE7hfw7jxgSJzCIbaYNXEYc8DlDciXvFQcj4V4fh5B4Ne9vVJHs/Gs3IhWvhOmGFNArvC5zCWYbD9J3rLiZhJbTF68q4bhWTwHU57Bu7Dw6V9rsgqiyWqizy0rJbKCo+cuJH/yb2iBn98DY4XGJg6YW1Z08glsdmm7pv3oh31grOLIcoVn+qP4MqXM/LXNUudyab/f4Vq5C0Onka2ePAr36E/xuU9NryYrouKJ+5kH/jTNjLXVEFj/Os5N6YF+4U7Du+F7WbGxYq7ZjOOJW7F2eRDfosfJ350TSOPcgWfVGHxJSfg3SyvMzbLxfPMxXt0i5kq7TluJZ9abIpNSjLPlTxU42WIwlYhB2zUSz4btR/w1b9K30rbqYK4bH5Ar9mxF3/YR7h/fwe3SxUEPRwtxQ55b8hQbik2jAhUBRUARUAQUAUXgBATOu+DgvEY7qwumaRo2m5Xw8FDCZFXAYrGchr0ykVs2C611fyzHFFOLr4MpOg3f7i0ygWuDfchLmJZ0IPepOuQ+3xjnr79javgMlrIysXTUwtprKObsj8h/vR65z1YTmYeg3ThsrUoF7DEmueZjbDNZ0cymQLz/LEaYzBJ2VE5rfZdMPm8m73nJ99nq5H30MVq7j7E2LwOWKjLZuwht9+vkv1qD3Ccr4drYEkurGmDSQJNDJvzIpJzCm9nGkTCx4VjPTTNskANNsmjzBCbXm+Qb5X6ugZR7JrS9Hs34upQIaGYpg6FfZI9kYRL9x5XLij9P4WDp/CnWStNxPVFeWNUm750b8Nmuwtq6ESZDidikHatTEyZH+MVhktUXLfUL8l9MJG/iPFkpKoH9hmmYtXfIf7oauc/Uwvnte1DzXmwtG2PgMFQXPrSwqtgvexZWDcT5VA1yn64pTmge5hY90WKPfj2zcBr/taaBYYvmt9YfBHJtkXIH74wPU/m2WCrY8P7WnbxnRf9LT6C3ugnNJs6PIWCOQivbBs31tfCtSd64X/D6pP7aNYXxkub52hjl8By+GnO98pKFBkae/rzlmoItmHfhIMxg1L2mQWgr7Fc/iLbsKtEn7ei52ji/G42py/+wxosOv04rHAvJ7EALhmkx1bFULIV3Ug/ynruR/C07oPQA7AOuxDe8rugVW19ohmtxLpaer2IpLfmL6mN3U+UHsfUqg/dTactP1yL31evwuKphqtkBzd9mLFh7/oy17Ajyn6gg7UO4fPQwevSVWJrUkRZ3rEa5N5aHLEZ+dkzVLsPasg6+cT3JkzaQ+0xlnJ+Nx9TvQ+zxmggX7HJt8DEJu2CQpd3/pD8vwvVsZcm3HnnDpA+XHYq5dmRQQn0oAoqAIqAIKAKKwIVKIDhj0M/j8pfAdtMqQluHF1PGUjJBG0ZIjz4YPxygxVyE4/6dhDw2G/tDiwl55Ffs9Usfmahp4fWxDZgq8YuwP7AMx6trCWlfmQDEEMz178Jx1WNYjIloMDfLRb8QOrhH8M74iMHc8D4c19yNpeAbV/a62G9aInrnit7lhDw7G0erWhjTQCOFqeIVOO5cjOOxpdif3EXorTdh6z2L0IvLgiMR88VvENJbVrQM4eBh7fEHoZe0R7OIdU2GSZoBWIJxxoep2s04elyPOT4EQhriuHsTIU9IuR9cSshD3xPS8S4cVw+UNJFYOr+Po7usvBTYKwqsPacRckUruSrYy2Pt9SqOTt0xfCYIx9p3PGEvrcP+4Hwcjwuv3p0x+wsVhbXbRzi69fBzL9CgVbyL0IeeQqbv/iBT2R44bllI6OvJhHRvg+aQYFMc9uvnEfbsMuxDl4jeaTg6tKLQ3FeECu8WtISuUq+rcTyxGNvj6wi5/XVs5UseqdfC0keuQ6Wur3oeR9OWwfo1YtoT8vosmXwb18HDUgpLh/ek7lZjN9rM85MF5y2EvPah8ddPIqRhSmiJ49ZlhL2+kZBe/RBfBEvDJwl5ahOOB6XOn04iZPBg7L2+xN4oDuIuwnbVM9gb1CpkYztC3phTJG9T2Z7S3l7BWrscxqbFSTkfWIfjUdH5oLSjx3/BXiUsoCO+E7arn8Zet0bg3kggh33IfqnrMnIluzkac9PHCH12n/D9Anu1Sn5Zc8XrCH1mH46hkv/Dqwm57wPhF+KPk1TH7+LgWhu+Sshzu7A/shDHY7MI6fsIjkEfSLtujfjEkiZC7JlN2ItrpH0swvH4HByd2wXbh0Qfs2sV7iP05v7SHiXCUgJzk8cJeXgVjkfnYxu6Vuz7A0fdshJZaLdXwNLlCUK6XXKkL2GKwXb5H5LvWsl3Lo4nV+PoezFm8aEKpVSXioAioAgoAoqAInABEpBZ8wVY6pMU2RQaizk8DNMJJkuaQyaQkZGYzzA9U4hM+CIjip/ky2TTFBolk2oLJ56R8rc2f7kjws+semsE5oiY4GT4b5lXNLFN+IdHYRIcRSNOcCeCppAoLCGhaGe43owcNVuYlFPsCXh+RtDJD82GKULq3HZy0dORMIeJzjNdj2KAOTzQL07QLUSi6K7Jqpc5TJjY/6SSrFKPEdGnXo+FszDZxbGOwRIeKnV6qlYFFVgiMAv7gJMWDFMfioAioAgoAoqAInBBE/gHpogXNM/TLLzgD4mTlRAHZ9YbQW2KgCKgCCgCioAioAgoAoqAInAaBGRmfhrS56iox322Gu7AVOMqzFUroxV8f+xsNVXZpQicxwSM38rwBn/jg/P5m8XncR2qoikCisCFSkCVWxE4cwTOa8coN0v3/7c6ZrMJi8WMxXq2HaHYq7QnpEIiVsfZZpuy5+xrL6pO/qk6Mcv4YDJpOHN13C7lGaE2RUARUAQUAUXgAiTgd4x0XdPOtrL/HXvMZjDJsWeTh4N7vNhsZvwTKpn8+B0k9YniIG1CtQPVDoJtwGY3y0sUjV0bvGQc8mGRFdzza1T8OyOqSqsIKAKKgCKgCFwYBPyOkabp59Ur0ogYjdAIjfSDPtbMdzN/fD7zx6hDMTjr2oBql2dRv1w80cXWVW6cOTqxpTVxjrQL4ymgSqkIKAKKgCKgCCgCfgJ+x8h/dR6djElNlfoaESUg+7CP5F1e9u9Uh2Kg2oBqAyduAyl7vXhcOgnlNKo2NFHwX1GdR0Pjf1QUla0ioAgoAoqAInBuEDgvHSOzFRKrmGjRw0Knayxc3F8dioFqA6oNnLwNdLjKQoOLzETFa2jn5eh4bjyYlJWKwDlHQBmsCCgC5wWB8/bRb/yNkfHG1xEKjjB1KAaqDag2cPI2YJfxwmoHTUNtioAioAgoAoqAIlCIwIVwed46Rn9aeefXn1T9aVFVpCKgCCgCioAioAgoAoqAIqAInJyA3zHSz7NfpTtxsXX0vP24d63Cm3XW/udGJzb/H4k5DaXeHPTDyehOD+j56LnO00isRBUBRUARUAQUAUVAEVAEFIGzl4DfMTrffpXuhLh9Tnwb3sL9zcN4lm04b/8fRz1nF94D+8FT8D9WnpDIaUT48O2ZSf6ikbhWzcGzZSKuTUnnLcPTAKNEzwUCykZFQBFQBBQBRUARUAROQsDvGJ1E5vyJdqfh3bAEStdC3z8Db94JiqZ70V1OdK/viIDu9UiYrJL4joYdjfShu534PG70E/zwue5xikyheF3SeESf4bwUl8aIdwfii4v25+11iU6ROcYkfdfPuKZPwZeT7xcrcvJJ2Qy93hM4TVJ2n1F2t5S3SEJZbcsyY27UBc29EM/6bZgSy3Lcn2L4JJ3bKSxkValIenWjCCgCioAi8E8SULoVAUVAEVAE/h4B099Lfm6l1tMX4D1UCXPb3mjmrbICklaoADl4V/yGZ9cc3DPeleMD3DO/kJWRTXiTZuGe8z6uGe/hnvUjnoMZHFkqyd2Ce947Ij8M93SJXzoVX0bwK2ZpC/CsWYZnxWcSNwyXEb94Ap4DO/Gu/hb3jA8k7F1cK5fiyy/4ap+OL3m+5PMOrhnD5PgI96oF4uQEHY1UiVuzEu+mnyX9hxL/gdj2A569qWJSBr7No3EvnYmeNB7PHLFn6lj8LpBPnKgDc0Wv5OfP90PcG9ai5x/1qnyHpJwz38U9U/KdKfkum4Uvs8AuH1qEgi6SQAAAEABJREFUaFo3Gj3XhhYq6PZvw3fEaxNnKGkm7rmSVux2T5OVuSUL8RYkF3G1KwKKgCKgCCgCioAi8DcIqKSKwD9K4JxwjPLzXaxcvo4vPv2Zb7/8lS2bd+A90YrHn+Dyrv8FEvphrVAJU1QMvl0rOboAlI1nkTgjE4fj1SIwRURD3lrck57GtXCyOBBhElYCPXmqTP6n4RWbIBv3rJfw7MxHC4/DFCL+0rbxuNcvR/wQEEfDNfl53BtTA/EODd/Gz3BNEIdl234IjcVsz8a35BPcO5KRRSJRuRjX5G/xOh2SXywmh6wybfkD91rDeZLCHRLnY+prksdhSR+DKSwEPXU67gUj8WbL+o3ZjmaxgMkK1hCw2SSRjp6zTpyoL/Bm2gN6TSl4l43CvW8vxiqXnrkI15iP8OSEYI6QfENM6HumiVM2G5/4eb79cj13Kl6PTeKlrA4vniXv4NmWLvq9+PbNwb1QbDjswRQeiznMIWX9Ete0uXhFQu2KgCKgCCgCioAioAgoAorA2UzAZBin/9c/vmAY8SfHzh1JfPvVb/z47Ui+/+Z3vvv6dw6nZ/5JimKi9I14Vu5Fa9gGU2giplJl0TPF2Uj3FRIWnTF9sbW7GUvrIVibXYZmShYnowGW9jdhbX0jtk49YMcccSDEWyAX3dQQc8d7JO4GrG1vx1yxhDgJS0V3fkCvMxJT25uD8YOx1KkIB3djqnmjhA3C0u5ezGUy8G3dAh4f3jXvy8rPxdg63Ia1lehscyuWamVlBWgZekGZcx1oza4RGyW+tehu2A2y5uE7aMZUpRvmWg0gvi2WFmJz+66YRSMeWXFK6Imlk6F3ENb2N2IKkZWr3TvQXeBd9DI+d2/snSS/VoOwtpG0TS5GC9PQxS7dJe5N1Sv84RbDrta3YC2TjXfVKkmXLE7QInymOsLpdqytB2FpcwfWjm3RFz8rK2QBFOqsCCgCioAioAgoAoqAIqAInK0ETIZhZ/uPL+zfm4yxYpSfn09ubh7z5ywhKyvHMP2UD33nKHze3pirRIAWgpZQBZMvHd9ecQw4umnlm2KSBRfxhmS1JQYtrjym+JriRPhRyb2RLkkcH7ckisFSrw2+FU/h/Lw/zi9uxDN/NHqGOExucSREAkc9ccKijCsw2zBFV0GLrIRWOgFNk2BTFFqJWPS0A4iBeDZPQ9/7Pa7vB+DX+eWNuGf/gm/7WlkRSjdcHLDXxpQYiZEcTVaG7KLLmg8u8XBE5fG7SRycaljK2PBOuj2g95uH8G6cKytU4uB5U/FuWYdW93JxGk2B5JqsLCW2xFq7hZRdw1S6hawU7cMz8rZA+q9uxrN+C3qu2JR7wF9mLUHKGhWKf9MsmMqKvhKyKrctxR90oZ9U+RUBRUARUAQUAUVAEVAEzl4CwVnw2WugYVloWAjRMZHGpf+IT4jFavV7L/77Uzm553+CnvwF7jcak/dSE5yf3YV3+RS8B9ajGz5OgRLTMUhMZjRxaLTC8Zo4IF5dHJntuH67G5+nA+ZuT2O97BUszbqiBX0DfxKT2f9x9CR2m2yI33A0yJDxeQL3hnNT71HMFw89evR+F2u/h2RlqVTAGTLkA9KnePaip47HNeF79FKymtPrBWyXPY25Rj1kOUl0SHkMBo4QuS60G1/Lc4RJ+TV86z7FPXcWerUbMPd+BfulL2CtK+kNccN2XXgIp4CBRqBxhKPZfOhO0W/cqkMRUATOdwKqfIqAIqAIKAKKwDlL4Bgv4OwsR83aVbnqmt7ExZegbLnSDL65n//6lK11TsSzqgqWoasJeWgODjlCHlmKvd91aOmrxWHKOmVVRQRTpuNNaYGlVy+sZWtiji2FZrWC4WQUETz1G1OpqpBvxlKxEdbgYS5RAsxmNGN16NRVHZU0/pBq+3z0qEuwtG6JpXRVTCUi0Yz1J//Cltgda0LfueVoGrnSM5Nw71qPL+cQvp0r0Mtfg61uO6ylKqLFlMPnyhAp2R3RYJP0WfvR/fokzNh9iyWdA1O5RONOHYqAIqAIKAKKwHlAQBVBEVAEzlcC54RjFBkZTv/r+jJy/Bf8/PuHdO3eHrvddop1ouNd/Tt6GVnpKCmrH/ajh7lcIzRvLp60nf4fIDhFhUfFIkuhaWvQd2eCOxvf9gl4VoxCd8mq0FGp07qydngK1t+Ha1UKujsPPXcT3rkf4Fm7XGw8terSHLFo7sN48zLRXW7ESIiMR8vcgC8rTxyvdDyLfsezZanEIZuGrdtT6Etvxbn5gKTJRc/aimfxMCnPPHRNHJ8I4Za6Hj0vQ+Jz8G5+C/fy3ZJW9pBKmCqVQ9s1Cs+6dficueBMJv/72/ElvoW1uiZCalcEFAFFQBFQBBQBRUAROCcIXKBGms7/cmeKw7IbU9vLOM5dia2NubSsm6SKM+A0o0WVR3MUQmKyo0WUlDBZBToCSsKiE2VlyAwhl2HtVB3fiC7kvd+T/AnjocxVmCqXQbOIM2CNwRQd4/dLAslFtzUKU1QcyGUgDDRHAlpkhFwAET1xDLgV37Re5L3XE+dH9+Bxy+pR80swh0h8gU65PLJbQiR9KTSr2CSBpqpXYI5bj+eb3jg//xaPZoEqA6Wsa/F+JLa+1xv3phy0Wn0xxYYGbIkfiOOWG9HH9CDvtWbkDbsVT0pJrG2uxxxqwdL0Dkz6ePK/uBTnexfjmpqJua+ERYZJjlbMtQdhbdkMfe595H/Qk7x3e+Pz3Y39tmsC39YTKbUrAoqAIqAIKAKKgCKgCCgCZysB//RcP8t/le7vwYvCes1EQpoYE/hjNcVj6fgijo5dMIXEYes/Bkf98CNCWlRNWUl5FWvjKkfCoA62mz7CXiHGH2a96CNCHpqL/fYJOG77DHufx0Rff8zxIVDpVhyDh2Axfj7bLx2CqcI12K+5H0shc8wNnibk8kvR7IYDZpLVlxsIuX+B6ByF/W6x6dKBWGKMOFFS+XYcQwZjKfS3UKaSLSTfN7FWiRQB2a3lsV36DSGPLiPkjhv9DqEWWhnb1SNxPDAJ211TcAx8Esel72Bv0RaTQ9LIbq54HSF3TcNSvy6mVq9J2WWVLc4uMaBFN8c+cBSOu8Zgu2M2jntex95oCI6+xq/egXh3mOvdLAzGYr9D7L5vISGDBknZUZsioAgoAoqAIqAIKAKKgCJw1hPwO0aaputnvaVnrYEaWByYQsPRzGfQSJMFc1gUJrsdyeHMKBYDNVuErDyFoplOoNJsx1SmMdreH3AvGoM3p6icKSQSc6jtxDbJKpsp1LD7TMIoaoO6UwT+nICKVQQUAUVAEVAEFAFF4PQJnGh6fPqaVIrzg4DrIIQ2xVS2PLgPyHF+FEuVQhFQBBSB84qAKowioAgoAorAGSegHKMzjvTcVqh7nfiyD6Nby2Kp3gtT5LldHmW9IqAIKAKKgCKgCJybBJTVisC/TUA5Rv828bM8Py28OtaGvbE2vwJLzTqY1DfizvIaU+YpAoqAIqAIKAKKgCKgCJwJAv+BY3QmzFY6/jEC/r9DsqOZVdP4xxgrxYqAIqAIKAKKgCKgCCgCZx2B4Oz3jP15/1lXQGWQIvCfEFCZKgKKgCKgCCgCioAioAicUwSCjpH6UbpzqtaUsYqAIqAInAUElAmKgCKgCCgCisD5RCDoGJ1PRVJlUQQUAUVAEVAEFAFF4IwQUEoUAUXgAiKgHKMLqLJVURUBRUARUAQUAUVAEVAEFIGiBNRdAYEL0DHS0X1e9NP+9qCkc6bjy80F32knLuD9p5+6Kw3f4Wz+Ge1/mrWKVAQUAUVAEVAEFAFFQBFQBC5oAheYY+RDz9qCZ+1MvOl5p1nxTrxrf8C1aAG+PM9ppj01cd+mz3GOmYL31MRPKqUEFAFFQBFQBBQBRUARUAQUAUXg1AhcWI6R8Z+Xbngf9x+v412x9jRXZrxolhBMFhOa9g+t6ega5gjRj9oUAUXgFAkoMUVAEVAEFAFFQBFQBM4IAdMZ0XKuKHEfwrNxNVRsgn5wBt7sExnuwefMxedyFXKewjE3vBFbu45oobZCCcVJMhyufCe6ryBYVqbcefjyJX0x39nTfaI/X+I93kL6wVx/KPZL+3L0/1TV0T35oicf3XtEeUEm6lMRUAQUAUXggiCgCqkIKAKKgCLwbxC4oBwj/dAsfGl1MLfuIqs/Sfh2HyzEOBPPnE9w716Ma8yTuMY+g3v0U7jnT8MX/Nadd+svuFYuRnd6gS24f/0Bz6YvcI18WtI8hWvSZ3i2rcGz7FO5f0aOR3BNGI4nz5AHfE58u8aI3kf9+o107hVLRF/Q6dn7q+iYHfgqnTsD78ZvcY96DPeYx3GN/gD3nr0U42eJYrUrAoqAIqAIKAKKgCJwDhNQpisCZwEB01lgw0lNcDrzmT93Ka+9+CFvvf4Za1ZvwuM5/b/z8az7Bcr2w1q2IqaYWHGMluML+iyQh3fdD7gnjMBXpiPW2p0xly2Hb/MvuDdu8a/s6PvmiOOzGd1lJNqHZ+5LuBemQI2LsdZoBM6FuEY9Iw5MDqZKho626Pu/wT13jaSXVaSMpbhnDMcX3gZLrc5YKsThWz0W997dAYcndS7u5cZX/AzZtbiXTUYv0R6L2KJZtuNZOgNfRu5JeSkBRUARUAQUAUVAEVAEFAFFQBE4PQKm0xM/bekzkmDbll1899VvTBw/g3Gjp/L158NJT8s4Pd2+VXhXHkZr2AKTIxFTqbLo2UtlBclwcgpUZUHi1dgadMNcuxuWBr0wl4oSB2oNwTWdAsHgpzgpDW7EWlfk616JpWpTWYkyYS7XXdJ2Fx2XYm/VHH3ZTAJuXBha9UFY2vYVZ6crlsZXYwrfhXdPkjhbQZX+D3GMXCnomS60cqK7dg+sF92NtUkbtBCrX0KdFAFFQBFQBBQBRUARUAQUAUXgzBEIOkbamdP4D2hKTk5h/botuN0e8vNdLFuymuxscUpOIy992x/4LFdhruQAzY4pvgomPQfv3q2ymkNw86ElVMdkDt6aHWiOKPA4gwHHfsRhKp2An55mA1sExJVHK1EWzWSEmtHiKkGarDJhQguvijkmBc9Pl5L3Zgfy3umPZ9VMyHVT1POSdFH1MJe1iGwX8j57iPyNByE2UUxXjtGxtfDf3ysLFAFFQBFQBBQBRUARUATOdQKmQAH0wMdZeo6IDCehZNwR68qVT8RuF0fkSMjJL1xzP0RPeh7XIwnkPJRA7utX4lkwCt/+dUVXazTDoSmk75jbQjFyKfiOjdeMMDkk1r/Lva570HU3+v4fyB/5A9T/H7bbxuO491dZBWoNFr9koZOGFlYZW6+vcdz3E+ZmjdCXPorrq7fxpGQUklOXioAioAj8SwRUNoqAIqAIKAKKwHlOwHQulK92nWoMuOFyKlUuT83a1bjljgHEx5c4ddNzRuLd0ALrs6mE/e9g4HjzEI6b7kbLWIfvwOFT1/VXJX3iHO1aA6X7Y21cHXNYKJqejp6TReDXFgop9rVqfCkAABAASURBVLnEppW4tuxBDyuLreEAQvo/IWtOB/DmphVa4SqURl0qAoqAIqAIKAKKwN8ioBIrAorAhU3gnHCMwsSJuPTyrnz3y7t8/s3rtLuoOVab9RRrzot3xe/olQZjjiqaxFy6gTgbuXgPbefoT20XlTljd5oZrURFtKylePdswZe8Dve8P/AmbUKMKJqN5gPnMrxTX8Szag2+g1vw7FiPbg7DZLUXlVV3ioAioAgoAoqAIqAIKAKKwKkRUFJ/QuCccIz+xP5TiMrFl27C0rZHof8fiMAWUxNThXhw5aK7bJjKNMcUWeh7bSY7WnRFTPEl/X9HpEXLSk9CKTAb2KIxVWuKqdA3+rTQUphKVsXkMAf0G2dbKcxVJR+TOHKVrsJSKQPfuEdwjXwab3o05obXYi4Vg2aoDK+GuUIZNM2BlngF1taN0Zc+Q/7IJ3AvXYWpSV+ssaXQUJsioAgoAoqAIqAIKAKKgCKgCJxJAsZ0/EzqOwt1RWC95Gvs9UKKsa0EllYPYG/ZVpyZGJH7DHvN0KNylhKYG1yHvf3F/kUdc/17sLfrjCnMcJ4aYL/zQ6zRR8VN5Tpj73SbODqFdER1wXHrA1jFndFCK2LtJXnc+B3WQT9gv/Q2bF2fxdagIZpd9FS+E8e1ff0OnGaLwdJI8hvyC/aBX2IfIumaNxe5E1SZJFe7IqAIKAKKgCKgCCgCioAioAj8NQL+Wbaua2oR4q/xO/1UsjSk2cIw22VV6BSoa2YbppBwTBbDGTv97FQKReB8IqDKoggoAoqAIqAIKAKKwD9FwO8YaZqu/1MZKL2KgCKgCCgCioAicMoElKAioAgoAorAf0TA7xj9R3mrbBUBRUARUAQUAUVAEVAELjgCqsCKwNlJQDlGZ2e9KKsUAUVAEVAEFAFFQBFQBBQBReBfJHBGHaN/0W6VlSKgCCgCioAioAgoAoqAIqAIKAJnjIByjM4YSqXoAiGgiqkIKAKKgCKgCCgCioAicB4S8DtGuvpVuvOwalWRFAFFQBH4qwRUOkVAEVAEFAFF4MIj4HeM1K/SXXgVr0qsCCgCioAioAhc0ARU4RUBRUAROIaA3zE6JkzdKgKKgCKgCJxrBHQv+uEt+A6lc679/wt67n58ybvRXe5zjbqyVxFQBBSBs5qAMu70CFx4jpGuo3vdyMfpkTqhtExB3Jn4UnbjO1uf6boT34Gt+PJPWIgzHqF7c/EdTsaXkYnu++vq9fw8dLfr5ArcGfhSZXKVfwqyJ9f29yWkMRRbbmPy6vXCmWuAf9/Wwhp8wjv9AL7snMKh/9y1wcOdL3V8zOGVRiNd65/L+CzT7JP+kibtNyf3LxumZ6zBNfE1XGs3n7XN60SF0w8txDXpbVxr1uDzSP84kaAKVwQUAUVAEVAE/kECF5ZjZEzCDi/DvfB3vMnZZwirRybk83BN/QJvyt+ZlLvx7ZmOZ9EovGkn03OaprtkwjTuNdz7/g3PSHjsnYFn4Q+4Fv2Ga+GPuBeMwHsw6/SM1l3oB5fjWToJd2rqyd+AZ6ySPMfjOXgKsqdnyV+S9u4cgXtX9nFp9dSVeDYsw5fjPC7ulAN0j6wMrMezagzePXso1gE7ZWXHCGZvx7Poe1ybN+IT3+SY2DN+q2csxT37M9zzvip6bNqA7jrLJsi6Gz1trXAfi3fv3jPKXc/agmeBcN8mLzD+Cnc9Fc+8N/BZLsHapgUm7YxX1T+q0FS+N9Ym5dGX/oBnf6a8OPhHs1PKFQFFQBFQBBSBYglcWI6RT1ZO1n+KZ+pXeFetxHdG3khraPZozOVrY7KfTKExod0gE6vZx63eeDf/hGv9JnzZ+yX+RzxJ2cVW2F8LdGCu3ARzyMns+2vai6TKXC0TtNF40/MxJ1TEEhcGe0fimvkrXmcRyRPfeDPx7ZqBe8VcdI8ZszXkxLIFMa409ENJ6Pn/hvNXkOmJP32bhuHZmn6cgO/gHDwrZ6Nn5h0Xd2oBXvTsdXgWTxJncxfezdPwbN8knE4t9cmkdHMYppIVMcdEoZ1M+EzEp83Ds2S5OL4eya/QoXvhrFpVk74rKzLupVP83D0bp+DZuRXDzDOBAXM4ptLSX6IihMPpa9STfsW9IRTLRb2lv5x++tNPcRjvitF4Us+UE2PFXPNaGTP2Sv9YJWPzvzBWnX6hVQpFQBFQBBSB85yAKVC+f2UKFMjqPzzr7mQ8mzai1Wgnb35n4CtuEUPeCvtys8Rx8Rxvqc+Fz5mNz/i61pHntgUtppW8pe2HOdZ+JI3uycOXJ3o8hV//Gm+cl+BeNg1RdUTWuNDsiViqy6Sm5ZWYyySC1WQEFz1kFqYb+TtdMpEsGuW/83nEthx8Tqe8zT5iINjrYe14G5ZSDr+Y/yTLDLorV2Tzi8r6I4s5+fM2dJ8g72AS3/7ZeLPLYml5HdZGPbE0kc+OA9G8WyQ8KGR8GPryDX2S/3ETYCm7vQSmqt1ET0/hGl3MZFFHd4v9eTnof/bVG389SJ25T3H1wecVJlJv4mAdZ5Zht9eoV0NfMe3DiP+rh2Gn66hO3ZMfaD9uCStUlRgkzJFoZdpibnKlMKqDFiKOYzFd2M/HmYugprjNly/lMNp6ITRamDhFja7EWqkqmlTDkXT+cguXQjYeiSvuwpMr9ufgOxl3zQZxXTF3uAtr4aNOfTSHpZBmqe98yd+Zz5F68bnxl8GwqQijQDLd6A95UkaX+2iaQFTwLIk8TnxG+oKQI9wLQfHHCWBLNKay7YX75Zir1Bb7CvUnv4xxEjuNdvln3J1SDmNsKJSFFl4FS+OrsFSoVAx3KYPRDgz1xR4eWQX/FKrejiXeXKyEv6/785QyFydhsPSPLfJi4QjgYwSlb+hu4W98zZEDsrI4Ak+KOEbHiGFwN8rokrGimOx0fz1K2yg8NBo6zCWxtOiGtnEsnpxCcIy48/hQRVMEFAFFQBE4ewgEpz7FPL3OHhvPnCXJU/FlNsPcsj2aNUVWJfYV0e07OJ78727ANfxuXD8MIX/CKLzBvxvypczFNf5BXD/dgev7gTh/lUmBH5sP/fByXJNexXNQ1On5eNd/KzruxPXz3eR/PYD8JTtkcurEM/chXKM/Qt8+Cvf3/XCO+wlvqiyjuJLwbp+BZ9azuEc8hGfBH/i2b5G3pqKPQ3iXj8K18Gux5zHyf74L1w/XkT/8G2QOZwjIkY8vaQKu327H9aPE/zgY18gvcacGV528e3GNugf3XhGVXU9djnvig+T/cJvI30D+92/iPpwrMcXvvr1TcI28m3yj7D8OFEYfIfOj4oWNiXtuEj6ZwAa8Nw2tRDtsnW/EEhFI4kueh2vsfeT/KCx/vF70vYc715gledDTZ0jc9/gim2CpUkNW4WSilzwJ14Rf8WQFy+PJwD1N0n9zkzC+jfyfHvP/bUIRB0DPFJkHcX57q8gYdSHslyw25mwBI445e5Y8Sv4CqeOxwkQY5/9wK/mThsvKVwGXPKmXp3B+HdT3g7SReUuCdXSMslO93fM9+VMXyBvyV8j/RvKduRCvLxPvxq/F5hvlEObfXI/zc2krX0qd7pQGJxNY7565eJa+jWfUY3hmfCqrRmvw5bgDue7+lvwpU6WtPSnt5C6pX+Ez4nlc2w4EqkOk9MyVuEbdi+sniZe2nv+DtOv1uzFqgPzdeOZ/j2uD6BRZcMoE+AWc3xjlFvkfbid/9sITl9vgPvUB4X6b2C/1+8sjuJYvOyF3fxZ/djLKM3mi1L+U4wfJ/8dbyB//Fe4t83FPEt0/St1+J4ymTpe+Kk6koUuWJj0bv8X1/fVig9ST0c5mTcSXFWS0S/rS5EV4lr8s3CX9XGkXXlkBWfe5tKUC7gNxfibcvxLuu0Sp14V3z2xZ3XpTuD+OZ+ZneLesR88r0PklzsnT8cwpxP3Xl3HvSC7EfTmuP+6UPMSmn++Rz0dxbdwT5L5D0n6Ha/OGoLzR3p7G+fUtUgax0Sj7CdvbBnzrwFS/rtH7xFhjd+LdNBbXkp9xzXhVxo3bcf1yN/lfX0/+QhlbDBH/IY7+zlG4RtyKy2D54w3kj/wWT4aMS0a8O1vamnBaNB3XuDvI//V93PM+x/XrE3h3L8A34U5/+8xfngK6C9++CZLX9bh+kry+GyJtcSS+zKAuaRuuibfKeCPl/+kO0fEc7l3pRi5HDq1UWxmb5+Ld4T0Spi4UAUXgnCegCqAInDMETOeCpXm5TqZOnsvQ+17kiUdeZ+ni1bj/9A1q8aXyrPkFrVI/rKUrYC4Rj2/3Uoy/gw9Ip+KZ/j7euEHYujyItf1A9NTheJZtkegD+NZOxeetg6XDUGzd7oX0t3DN2y9xOrrTcLKWyRtyuU1bhnfdVvQKV2Dt+hD2Dm3xTnpcHA8b5jpDsDTvjBYvzlnHR7E1uwhThBvPrBdwp1QR3fcE8m7VG9/m12XitlsUOvEdnIF37mxI6Iq184PYukr+ya/gnrNR4sUxS1kq1yPwRV+CRWy3dXsQU/hKPNMmBCaLeo44WrNk8iziOf9n7ywA5CqSBvz1k5lZjbu7e0ISCJaQEJwE53Dnx10OOTjgDju4Ozjc3d01QeLE3V03vrsz8+yvNzO72U02IYEACenh9cx7r6urq77u2VRNzS6z8Ea/jZdsi9X3aiIHX49ZZTzO55+nAzQRKXesHYU7TPoq9ZW5Q/kbMCLv4nz8bYXyRuOjMOusxH3zbOKfvIqzfCOpr2fVaIYRFc0bJuKN/BDf2gurX0Zf7hCcD78QfSFLSRLnTiJwy2zNovmSxM6ST/YdUQDO1+fhzqyF2f86IgOuwe7ckWCx2LNkU6LrfnMB7tyWmAddLTKynl164M96DWfi9EzgmVJV+hQs/Qb3h8cJap2L3V/G7H0Qavk3ODMmyLoja/pvnJEeRmjzANHXvQ/+7Cck+Cwo1bHDJxum4424GWdW47TeblKFWDIcZ8IwaH6e2C12HHAgQfipfAfZO7UUwYoPJOH7DtX1Sum/Sqosg1CrPsQZN1ySUWDDNFmvW2W/HSB74UoiB50le32lrPmbeOukPzkb97MH8dS+WAdKf7hfenTDH34T7jwXvA0ES6fhrU775U/9H86oIowDRDb0u1d/SewfwZ2ySpRtebhfnYm7oA1myHDAldgdO+JPfx1nyswKuW/SIPvYKZTpV0tbjyfv7yDsFH+876+V66OwD75aKrODUWtF3/sP4dl7Y4Xre+CRMFWS+5kbZITsoeXv43zzA3TJ2HzA0bDiXZLjJZGVgggbpuIOvxFnnuzJfpcT6dyaYNFQnMnjMFpdIFxD7vsLBwnaO58vVRixbdl7OENGYnTL6Nz/KFj2JskJPyGfhcD6KXg//BVnfV+s/iJz0OkYeYvk58d7pCrTyZnynrkfz+ova3KVzHGFzNtWuN8uvFzhvh5/8VS8tatTnLzJ/8EZ6ci+uEZkr8Luvi/+LEmCp6fXRRzddKyZjL+xHaphZNM9PPmQYTzeV/8xqvCcAAAQAElEQVTDXV8bcx+ZL1yTfeVny/DTSY5ZIbKeJDI/SKLzPn71o7Dk51Wk/+Uo8weSb72KG1aOwgr6vI/lPfsuQbXjsfY/Bqv9IVj7nIxRVaqK3S6Udbkeu1k+gexn56vHCaqfRepnX7/jUCs+Ixn+vlj41p3zDO6EKhjhPAedh1lTfvaNfAOv5LMHsQhD3gs1N4pdy8Ir3TQBTUAT0AQ0gd+VgPG7zvYLJ5s+fQ4vPPMmI4aN5XsJTp587BUKCtbsmDZ/pHwyn4TOXVHROqg6DeXT3jEEK0s+mSwiWC2BdbYEp/U6YDY9gMgRd2G2qUcQxAkK1xCoaqha7TDq9yZy/IvYbSttaUNC5AoLIV/+ga/bHqPZ2UTOuhUj10BVaY1Rsz7EamLU6yLndVHxn3Dn15Uq1gDMRp3kvszdbF8JKLvhTZJgPTWDhIiN98VqdQBm/Q4YDfYm0nUvgskjcKV64s//Ed/pKMHKoVj1Zc563bD3vhCzSVOxWaU0lDwFRh5B08OxekqA07CjzNcZu8dBMPlrnDAQKhHMvAZGdVSHE7G7DMRs0CEtv/dAgjEfIuFcRqrMS7QR9mH/JXrkhbBGAvbHulP8r7NJTF+LeEFgVIFWg2XOI7EapvVFeg0QfR9UrK+M6tSp/4MkknNQB12GneLVEbPdYMxWPSAi6xsKBcJ0mEINOg075aPItB2A1aQ+wfxh6QQ2lCvblI2qITZ164EZrn/LgyXBMwlWzIcwcMvujHnoJdiNOgqDjpiNe2FVy8KbP0USurKKdvA83grzEOHRWFhUy5V9JtmLIYl76z4yT3vMZofKPtlA4LfAyAJ3/HOoxhcQadct3d9I9k27dgTLphCsl7Hh9H4fzINkr9Rrj9FwP4wm+8jA6bK/N0iV4y3cjc2x9joQK+VLB8zmR2DtexrKDh0NFWxqQbb0H3wRdpPOMl/od2/s2nnyif7ELf32R+F+b6KOPhW7QUeR7yRrc7DsyeoEC0alE7dNqtNn62YRzLoN5979iD8wgOT/Dpd2Ds7ECZRWAA3ZewPEz3BdWuyN2aI9ZNWW96asV7gnmxyD2TyQBGyaVC0C3IkvocoxEhvaSvKzZDJsWJ+eN94a8+BB2CH3qjnp+3YTSYz2FrvbC/fDMGpIkuK1xoi5ovN1VJPzsNtmuDceiNW2lSRUksQXbkzr9PfH7CctxV34N9kLJCHyV2+UBPpVvML2WL3kfmhzPeHT8ih5z56EsrbkTnYn2W+XbtpvTWS/1cjGmzdlS+5SOg6CKFhpMzY9y8+2/M7Y7cT/pp3TfrUYTHSfzvhDXsZ1CgjmyboYPbB6Hybr1EF+tvSUDwbOxih4CGemn1alcuS9cQBWD2l1hVHVBhh1WsjP0Xy5305+LsjPskqSlNly3fZy8elAeQ+1x2h0GEZdWZfFMwjiDsG6+fIzNyI/e6WvQW+snldi9z2C8NuU6YnCZ3kf1myMZMLhhW6agCagCWgCmsDvSsD4XWf7hZOtWlnA7Fnz8X1fKjwekyZMo6iweIe0BdPexs8+TYLBMHqwMao3wwiSePIpbRiwQwP5pPd0gi+6U3RTX4reeARnQz5mpWyUaozRpidqzm3E/7E/xc/djbOmClbV7C1tqNNLguYA/41DKLr7WIrf+4SgcgssiVu2FJY7a2bDuvfwnuhL8d9aU3SrtNt7kHjzUYKN0yTYFRmyUDmVJICwwgtpCiM7SwJH+RjWkaBqjSR0leQT4+xN/eS2JdK9K5ZlUvahsmpJhUgCrB8uo+gOmSuc7+EbZZ6KE02V3wQjrxDn/RMoui0tX/zYPZT5Hl9Z9XKuULEqmE0PJXby82TfNAp7n6q4bxxNcmqR+FEfo5IM/+Jsim5P6yt65HZIFMnY7ThWSWCY7I7RPGeTsJEtAVozVL4kXeHd1TPxEyPw/90lzTP08bZ9SL7/AP6aBUgBLZQq35TYnSXBtqXS98PylmXLuQSHskFMSS5UwTMUlzC7ZwDJ4SNkDdxUwieCv+zIbSlMSjaHQhlS0kgsI9goa5vSKOtSJMBy0+voz/1BKhMnUXxbm7Rvf2tP4uW7JCkYi5eU5D4cE6uHKv39HANlRkCJH/L+CVbNJajUDDM7871G5GHnYbXoh10vXy7KH2aj3hhrX6b4rrbp+f5xIIkfpKLlVeB3ivtI/Ac7p2VD7rfvR/Lj/+CvXkyF3ONxVLObsa8aQtbVQ8m65jtprxLr0gUj7TLE6m/yx7BQdm1Za/GxsvgVmhsmtbmVYXVYZZD33tzv8L4/sTyjV+9JMXJLGOW1KscdU36eFC+Hkq8kIklRkeynPAMCH3/ut3hDTyiv87X7RKdUZpPF6T1QjrsYn+LugS82rZhNULW1cN+0b1WkknA/ELtuBdzD/ba6zH67W/bbsOFiSgXcQwZba7WaS2WnjvwMywgIK6NTf/mZIx+mLNsgr1L5Cz+wKfOzQ2XthVFXqjYzw4q1jDOjqEqSrNvik1xWfMjelQ+crBrFOC/1T6+/7E3ni3cJNggD+dBFdb4Qq8qrJG9sStH/biAxcb7orYMsaXmVyUK5ljedPOtj2wR0ryagCWgCmsDOJSD/6u9chb+FtmrVq9KkaUMMw8A0Ddq2b0l2dtb2TyUJUPK7Z6HgbpI3NZfEpznF/z4D76dP8eWTdj8u/wjLx9NGk8vIuXM+0Uv+jVl5Cf5LR5L4fDSeBEZm4+OJXTqWrMsfk6BfEqoXJOh+b2I6ICprSSDBzr73knXzdKInXoLhvELytn2JL5TgoKxcybkyoMpJWGd9QuTK7zPtByLXyPlpf8XMKxHcyqtSEOoQ+yn7CK83fU+wtCdYNQzns3/gm4cSuXgMWbdOI/vS+yRI3BSwlQrLib/gTZyPnoCGl4tt48n+m8hfdLP0VHRsxJ0+lOQiCey9jF1SobI7XUukQx0JIkfgLv0M55MHJVk8lchlwjPUd/EdyMJWpDB9T/gTyBqFV8qUZ1eCTXkpe2wuEzka84rvxGbhWML1mlFEjrtCAsWyA7fn3BebTyU5bAPW2d8TvVkYXPclkd69tz44jPbWLN2sX3xISNCXVx2iGd6qrIgtn6Z3w8xZj/PySZKAXyrVtnPw84/HbpoJnmPVMA7+vLxfV/9E9NJ7sOrUopy6sqpLzlN7RZKkkuvUq9gliU4YwKcuS5/E7y/OJfnDKszTvkn7fcMQovv2KZUodxLqjgzGLOFd8nrtaCKDL8SQPKOcfHghU6f2r2FCaZP3hFJh7zbaNvpjtTAGVsTon1i1amYYlR0fwajXEyOylOTLp6S5338Oqa+ENckWG0Q2qy7GIZvrHCvc78KqUS2tc1s2K/HJ3/xngDgfvkclcZJJyhzC/dPTSf5Ydr99RWTvrey3fEl8jCWSGJZRUXIqyTDhe6PkOnwN11pZpP6md2iz9IslYU+miZ3yFsMUmzN3fv7FJ1j1KfFX/wFtHyB6wziybptKRKpyKkQYKggayc+cGfIzZCR2r5Yw+moSL96Fu7bs7EX4K1ahsksGhQN10wQ0gT2YgHZdE/hdCWT+5VO/66Q7Olmr1k059cxj6NajI7336c65F5xMteoVRVlb0bzuLbx5+2NfN4vsOza12BkXoTZMI1i2Gopm4oz8SqpESPDUgWi/64nseyD+kjH4RQtxpv+Au2wNqkpbuX8LsUOOgMnfIyFEmUk9+Ud9nFRGRuMXG1iN9yd63ItYTefgTwuD5JBz2CSIKAmGqkqA4K0gSLiSBFXDqlQdKzcLtWYS/rJ1hHEL23rYEmBXbSCf/EqSVvIL04j+NWNJjhqLu9lfbAs2FhAE2ZitDpRPb3NQSCCyZLqUcMJIaMuJgjWLCHKbySfbPbDyohDIJ8nzJ20pmLoj8857AW/4t/gbM19rC+/78ml8GIhFsgjWS9Jk15T59xFfxU8pI/iLporeMDhSKJUFqpigKEHqEcTxCsSGhOgIb1Rrj5k7QXiuQuK58A446wiWzyDYsDZ9XaUlZnSWBGoBZr7wDJlmS9KxZj7BinVgpMW2/3kNwZLFqE7/R6RudUxT/CxchrcyXNOKtViN9oEl3+JuzPgRptBSCfKXSVXDzkdF7S0HCid/4TDcxesx2gzCaN0P88jXiJ58KlaWsJcRRoPOsHwSRqyq8BPf8vNkD0uFbNUKWUMR+JlD1WyBWj8Db534FCIX+SCxGmfqJzhLNshV2WMtwdLF0P4cIvVrYVrid9Fy3OVyr6xYyblURIzo9M24m6gC4V6wnjA3KBH97V4VRoMOsGJyeUbis1+wEhUm7Gz2CP/nqvN/wFueEOZHSRPuR78l3E/AikgCoRRG/fawcupmOqfhF0gQX5FOyj+M2q1RayfjrV8vez3sCwjiK3GmfYazbGN4o0yTtVmySPbbhZv2W9Gyre+3aGfMumPxZ8jeLqMlPA0Wj8dbNk8qm5nF9jfgjfoUqu6LUSsfKteENZMI1sdDcWmyxms/x1tSA7NFA7ne2qFIVSFTf6EO8ckjCKvf0b5Ye3XEjEVR8cVyT362poqfDs7k10jOXAlZ1bG7nkXk0MtRxmz5mSlMREXqSIwlWFYHo2mN1KV+0gQ0AU1AE9AEfk8CmRAx84/m7zXzDs4TVocGDNyPBx66lX/efwM9enbCtq3t1OLg/vQuQfMzJEguP8So0xFDbcRdKf84m0mC6Y/hfv0B7szv8GZ8hyuVD6NGY5FJoBZ8hDPsBdwp3+LN/BZ39lxUIwkyy6k0JUhfRjD+BZzRb+POGIo3/U2CDc0xaueJpNgcrYkyl+FP/UKCDwkYo92wOtoEP74qgcPXeLO+w5v0nsz1puiS4EJGbfMw8zEa7Y+ROwf3B6nuhHPO+Bxn6NN4qySR22ywyq2BkWXgz/2ElH2T3yA5ZaIE1d5mkulLVaWRxD8r8WZ/gTtzKO6kV0hMnYWERWmBcs/5mG0ORq0bgjPxA+Ekvog/7qR3cQuypa8DVn49DKtY9H2W1hcGS1OmooJwDwqf7I6Yddbhj3g91e9N/Qh34YLwD16lZzL2wjq4F8H3D+JM+kbmGIo7/k3ceTPAz03LqI5Yfdvgf3QPztRvRWZISsYZ+7Hocbdie3poxc+VMBq2gHlviE3iU8h33Ot4q0ObKx6hWsl+y/2S5Odv4EgVzZv5Lc6IZyRIFQ4tOqJyM2+9ssM9qSatnUmwbgVBwVwJKpfjL5VEadpwvMxXvKyu56PWviBVnM/Er+/wpr6HO+JD/DWSFBoV6CyrX87N5kdjVS/AHfU+3rQhpPbbuFfkPfINmJt/Sp+P0aC57H2ZI9xX07/CHfuy7Kut+K06Y/dvjf/xvZu4jxX/x39OIIm/TF/BIftuw2RJdL8Se8q0xZIMO34F8j9zSymszufIBwvC6MeQ0VBhJPtPGAVrJACX/i00uBsI1koivW55mvvaFfhLfsCdNgK/SOyT6p/V+QxJ8ETnsM+Fe6jzHdzhsp/WSTJZkc7NJjFbHotVbYmMfPC1pwAAEABJREFUeZ/U+y58L40V7uOGIm/IzaRL9pvs69TPoi9wxr6GV7AV7sgHDd33IRj9HG6ZzyNCpap4gux9mXNS+D4YijvhSZIjFmEccByWVRXVpDeGNRX3R9nb4T6d/hnJj56HpldiN1Whiq00qZJVjxHMlz047Sv8DQaqcmOUOQX/py+F0Tey32WvLJ0PKvwQwMYoHoNX+p78Cn/+WDAbYIQfuBA+XPwpn+BXGoRV3wxv6KYJaAKagCagCfyuBIzfdbY/ZDKJFFRTbKn+bPFPbX5LqVy0xYiYKAmm7SOuxgwkeBj9Js6EryCvJ1bvAyVebImx18lYlddJ0iJ9Y94ksAbIJ54HISNRWfUwWx6AKXG5Ub8/Vq8BGOtG4o6RYGPs9xgd78JuX0m8j6Cq7YXVvjXMe0eqWFLlSEblE9arsdpkE0x+TxKqN3FmjJUxV8m96jImG6NeN8z6jaDsalXtjdWuJSr8r1oH7D5nYKhJEpTI+J8+IIgciH1AH/mU3wSVj9n2SCSHQlVti9WpP6pojNgnslPmY/Q4n5SfSrH5w6i3v9jeUaoUwkX8dqeuwjz4ZqxuPSlrTsk4o+GR2AceirFqKI7474x+RxKbdVh9bsFqkoOq2R2rw94S3A9Pze9OWYqx35VYPfuk9Km8hlj7nIPhSP/otyQRnY1qJoFSj30xopHUNNZed2B3CHm9Jjrewlu8EbPducJgAGaeLIJImd1uJdI7n2DcazhjRGb+EsxWJ2G1bCzERGCzw6h/CGbjWmXuRlB1pErWoAlIEm72vFYSioW44d4Y96lUqzphDThLArjaFepDtSRywj8k+ByZXpMxb+Ov9DF7nYHVWJKNcKbKXbDay/4Lz8NmRCCnqSRh4mubrphV8iWYnI737W0kR08Ka06oSvsTGXiKBOkf4oyWpGPiGFTDI4i07YJhi5LKXbE6tEmxlKvUofIaSdWylwSgot9qjN3vCqwq8/HGvyU63pEPANYI85uw6lhgVcZoJDpqhn5ZWN0vx6y1Au8nkR0rCViyHfbA8zAb1q3Qb7PHHUR65Aj310lxX7QKs+0JWM0bVihP9R6ifxXBT5IElG1zZksSK0mJ+GOW8ycie7gdVjPhZqXcSz2p2vtJhaOhnCtUlQOIDDiZ1F/rC9dr4k+oxoOw23ZMx+hV5MOIsjoN+QAipxlGY9HRugtm5VzhPhXvq1tIjJkm3A2Z80AiBx2PWvkBTkrnOFTTY7Bbt8volL3SoXV57vlNMZv2EO42WE1Tf6nNypsuyeVbOGPekyS5SN5312HVFkfMqhhNxK7qNYWThbnXNVg1SvbbJ5n9djZWvXBdxM3NDmuv6zDc93EnLxR7y3Q2PQyzusKf/rbMKT+Ppi6V9++jRDqGP1sMjFq95X3zFwxvEt7YcA0+FF9PIHLEoZhKgexJo2E/zHrVyigNT+ti7X08pjNa/HkTb60p3Pti9+wGc9/GDff7hmqY3c7Fai373TYw9/o7kb3yZG+E78n3JdEzsbqcglE7FiokWDcWZ9wc+VnbH8swU/f0kyagCWgCmoAm8HsSMH7Pyf6YuXKwDvwHkZbpf3zL21AZs/MZRDp1Q0XBqN6byNH/ITL4TiKD7iZyiAQiVSOpIUbVzhJQSrA9+B7p+xeRYy7DqhJ2GRKstsc+4CLMMHYQRWazI4kcJXKD/4l97EMSpEnApUJZUNkSUPS6juiJjxDZuz9GDkgkIgHSNUSPu5fI0XeJbnltL4FaakxVzA7HSSLQLR34knk0OoPowaI3dWlJgNOTyEAJSmXOyDH/JnrIcVh5mQqAWRv74L9LACbCRh5G8+OJDBIfBt8tc95EpPkAmfO0Lf+olYhjyvydzicyWGw6WuSPv55I3X2JHHdKxfJEJBiUQP3o+4kcLdzFn+jgm7Fb1EsHjWZlzLanib77pF/0HXcDkUZ9iZx4ZlqfikkiOBB78L9F5m4ig66W9RlE5EAJlnJDWGKU+GD1voHo8f/BDtfpiMuwu0lC1ucIrFrVJbAUGWKSbN1C9IQHiBz9T2m3YLdvhWGEfVs2s/ONErRJVai0KyYVrpOxO0tCkQUqvzORI0VXam/cR3TgGUTaHYzdsXwSQpmHyusmAab4cWzox31EBt2E3Ubk7YxQ3cGSXPfHzFySKCBYOhOq9ZMA83BpJxI5+FbsTnUIpo4jVT+R7MdocDjRY2SfDhK/jpG9upckldkZLfWOJXpYGZ2iW9Xoht3rVMyaWXIlR3Yz7ANlrxxTZn2aVUtzi9TD7D5Y1qt1+jqvI5HDZO0Hy74cfD/RQ88UHw4m0qVdej1FXfkjS/byrURPkP0Vrs1RfxX5FlvlrlqcR/TkR7Zs++4v7w0BtYU/OZK4yf7oPRDJZ0qnNlteQHS/bulrI4IhyWJU3geREkY9emNklTA6nujhB23iHpdK0TKpbNToh9Uz5H6ScL8NW5IHf9JPGe5RjMZHESnVKfy699yks/4JRI8oo1MsMWr3ItLzJEyprMglZLfAPuifREOW4fvi6BukKlM1zTnaQOY+Rq5bpK5T++2ICvZbpzYVc492x+5/GMH4x3GWSGUsNaE8WTWwul9GJPy5dbT8TDpB9mLHJmV0WBh1+xA5VPaR/Oywj5V9NXCQfBgUlcFyWDlYXeX91bGxXJQ/wg9BIkc/mFo7O8xJI5WwelwjPxselPfv/aLzbNnDZ8v7twsqS5I/lUf4AUk09Z4UO8K90bY5RvhzLrFAqpgf4dc8ThLYBqQgoB+agCagCWgCmsDvS2ArYeLva8SuNpsRzZWgK1rBv80mRiQbIxoh/DB1m3aHAWxUgjjL2KZYuU4zihGTMTswpNx4ZaFC+6TCQRhslOssf6HMiPiRhdpaplBeHGXFxLYslPoZxaXjJOAKfYnFZEzpzdITlfJV9G1lfmXK+KiMNbcGQ+xI+SAyWxMJZzNjYnc2KhMTh7d+TUvtjYi1/SqUQtlZGNEoalt2hhqtLFROhPD/yeROn463fhXegm+ksrgSGm6WiBhmyi/D2gFbwjnKNGXniI5YhetTRix1aoR7eUf8DrlHxZ+dxD1lxI4+GbKHYvJ+/TlGwoFsg2DRt7gzZuJtEO7zvxLuBagmHTDKzKu2V2eZMZufqsiOcJefRdvJ3Wx9DnbnJgQrlqX+31tl51Wyt4xYFoahyt7edF76s0MWbCsim4S3daZQlvwci2xjv4d7Q2zZ9J708dctxc/qIQl839TvJ21rBt2nCfz+BPSMmoAmsKcQKPtv/p7is/ZTE9g1CdjVMNoeg9W8Bv7EF3A+uR9n5A8EDaTC1rMjate0eve3KlJTqrLCvXFl/AnP4nws3EcNI2hyDtGe7XYf7mYeVvsTpepUC6UMwq9Qqmr14Zfnzr/T2iqxtRV2F6nYVakECv3QBDQBTUAT+L0J6PlSBIzwOQiU/qcoBKGbJvBHElA2qmonrF6nEtnvFCJ7n0ykj5z3PhqrauyPtOzPPbeKoKp1yXAX3mW4m1Xs3ct3Sypk+ZVQRhSj6eFEuh2IkbOru6BQWZUxsmWPp/5F2tXt1fZpApqAJqAJ/FkJpP4ZUuk/CfZn9XFP9kv7vtsRMFCxqhg1W2M06IBRuxFG+Ke61W7nyG5msInKkopdWe6xyG7mQ1lzZR+F/uRVZtNX1sr263NNQBPQBDQBTUAT2JyAsfkNfa0JaAKawO5FQFurCWgCmoAmoAloAprAryegE6Nfz1Br0AQ0AU1AE9AEflsCWrsmoAloAprAb05AJ0a/OWI9gSagCWgCmoAmoAloAprAzxHQ/ZrAH01AJ0Z/9Aro+TUBTUAT0AQ0AU1AE9AENAFN4A8nkEmMfsvf7P7DfdQGaAKagCagCWgCmoAmoAloApqAJrBNApnEKNim0J+qM/AJnATBTnM5IEgU4C2cip/YRUkFhXjzfsIr/iX2CS83Ib4Vl7bA+yV6fskYmXvtXLwVy2TN/J9X4KyWdZiNH08vhL/yJ9ylq2Wc6Clajrd4Fn5SLn+LQ+vUBDQBTUAT0AQ0AU1AE9itCWQSo93ah+03PnAJVg0h+eWTuAvXbf+4bUqKzoKhJL9+BndFOiDfpvhWOxN4s97E+fyJX6mnggniY0l+ch/u4l+QGSUX4419DufTu8W2e1Mt+cltJL96WZKOogom25m3ivGmv0Vy+DcEG3+ebVAwAucbsXVFQSrx9ab+G2fMbAjiBEs+Izn0dbzVOjPamSukde1ZBLS3moAmoAloAprAn5nAnpUYeXG8yc/gjfoQb+Jo/J1SNTJQeS2xux6MlW/8zF6RJGrVGJxhH0hVo7yoN/5/OLPjULUq3riH5HxnJW4yj1UXu9cJWFVNudjBw1mBP28ugVkTs377dKvTQpKNGZIk/Y3k7LAis4M6t1vcwqi/D3br9qgs6+dH5TTD7nogVqU8Ul8O3TCNYG2YvFmoqh2wO+2PmfNza/Tz02gJTUAT0AQ0gT8tAe2YJqAJ7MEE9qgoMXCX4M2ci+p4MKz7Bn9tBSsfOPiF6/DiDlvkTX4Cv3g9XrEkMKXfxTMlMWqH1aEfRiW7VGHgFOIVrsVz/NJ7kCRYNwF38ih8p8xtOVV1DsDu2A+j9X6YbQ7EqBqTu5sdUvFKzV+UYAvbQlFRmuovLiYom/XZTbG6HIVZtcz/sDLwpJCyEa9oM9lQz+bNqodqfjBml8GiR1q3k7H3PgO7qcL77kVhVXaAK0nfBryNG/HL2lBWJLQzvh4/IRBKHUnibcE9ilGvN1bLDqjYJraI936RsC0K59ikWEmCarY/EFMSo3RmlOlTEUmMumC13Qcjz8rclBdJlP2icK23VkXyxMZifNcTYX1oApqAJqAJaAKagCbwZyCgfdgagT0qMWLxx/gbD8Ds0RMV3SCVkPnluHhLXiP+0EEknjqR5KOHkHj9RdxMzOwv/ZzEa6eSePxY6etP8VNP46ZyHp+g4EcSb12Ns1TUBcW4Y/8jOo4j+eRJJP69P/GhMwjcIqmwnEbilbvxZ71E8uF9KH7tUbwVxZCYhzvyfyRfP4fk06fhvHOb6BiHF4g+luP+8CKJrx8k/sY5JJ44XubvR/yJ/+BIfhZKQBx/7hsknhlE4vETST42kMTz9+OsWB/mEODOJ/GC2JNx11/+A8k3TyX+2GCSjx9M/OEbSRZsTKvazmeV3UgSuBNQ3ue4c9ekRvkhhzdPJ/6o6H16MIkHTyYxabWkMWH3RvH7PRIv30Li/XNJPHYciYeE4ztv4y76WGw4hORTJ4jtR5L48F28DHdvwn+Jf/GGJLHpG8HKT0W2H4knTiIpLBLP3UBy1hJSS7FxJMlX7iO5fGlmznDesDn4Cz+Wee/CXRleJ/DG/ov442LjE8LrfwdQ/MJbGd7r8aa9IzY8QuLLa0j8V3hPnizrF47TTRPQBDQBTUAT0AQ0AU3gz0rASDuW+uJR+nQXfC4sLOb9d7/gzL9cyQVn38AP343CcaTasIO2OhNeR7U6nqIup+8AABAASURBVEiNBpjVakmwPArPLVGyEu/zh/Hb/ZfYWS8QPflfKFcC9OGTJchejD/xW4L8o4mc8jKxc19AqX+T/HqRDA4InA2SHM0nCGP3VcPxp69C9fwb0bNfIOv0i/C/uJTkmiys/R4kcuS5GA2Pwj79HWJHnIpZ3ZGE6Trc4gFETn0mPffxNxLMvwN32ByZ2yHYIDpHjEW1vZTomS8SO0fmT96L++UEmd/HX/YjySHvQMu/Ejnreel/BavxPJxP38FLcUoQrJpBkBDxjVPxRr6Dn3UUkdPEl3Pewmq9CPfDD9ixuojsmVg1VOUsWLYYCifjDn0FL3oI0b+8IH68TGTwALy3+5OcnpSJfYK4zD1lBEGlU8XOl4iedjlq/j0kn7wPDnhKxrxA9JirYflzkhjOkjGS1xUtxV9XQOBJ6hMfKcnfXwk6PZliGzvrcSKd64g/D+EtdcHbiL9qiVTjNt8bkmEm1xCsWYQUBPHnvIYzZjnqgLvTes57AaPoVpwhC2ROoVA0DX/U+wTG/kTOfIpo2zYoS7r0oQloApqAJqAJaAKagCbwpyVg7A6eTZ08kxeefYuZM+YyacI0Hn34RVauWL1jpvvf4Y2zUZ07QKQuqk5DgsRPBCskoE5pihMUrUMifcipilGjHZFjnsHq0VKic0lOnI0ErgnRyqicRkRP+Z5I7+ps8XCKCIo3EJhZqOxqqOonEL3uBczKChWrIvdyIezLrSnnObBhhAT1nTH33RejSnVUydx7HYI/9ctMsiJReduBWE27YuSJTH4Toj0OxZ8xEteVgH/+MHxjP8xevTHD/ty6WL2vw+7UVewov8SBWQM6no6992FiU1WZrxp2l8Ng5lDc0q8HbuFVxTcUKEOeAh9vzrd4RflEOh2JWaM2Krc6ZuMziRzQHG/I+xk/bFTjvTA790vZadQ4GqNxDkG9c4i2aShjamDU7Ijdqiv+okmZMZQ+3BH34lW6gkifphiiX+XVx2h9MtY+J2FEw6yvVHTbJ3ldMQf8H5GmbTFyQgZNJMHaW3gLg9RISawadMfqeJQk0LJOtp26q592CQLaCE1AE9AENAFNQBPQBH4TApmoOfhNlO8spevXbWDFspWl6hbOX0wiEVYhSm/97Ik/4TX83KMkEF5KsE6qBXYeRrIIb9FE/JT7DbAOuRg18jCK/zGI4tcfJDlP5ISQUo0x2/fDWPEIiYeOovjFu0jMXIJhSsKy+cx19sZsXZng0zMo/s9pFL/zIl6hjyl6NhdNXa+RKkXhB3hPH0X8nj4Uh+2+/sTffxGMVZD6hlsMFYmizNSI1JMqidXD79OtX4Wq3IzSe6FEtIEkRh2wzDKD5L6K5mNYG3C/vpTif+1L8X37UfzEbQRFhdK7g4ckUoE0rARB8RqI1pDkJr+cEqv5PgRLRmaSHDHayi5vZ8ilVlOU/JcaaMgNyxJ9UiVK3dj05K+YB3Ulidx0C5VVHbtRB8yqkmSWub+tU6OyJG6rPyf+zOFp/4VB/LPPygwRXbEqkFXmlj7VBDQBTeB3I6An0gQ0AU1AE/gjCEgU+kdMu2Nz1qxVndZtWmBJwByJ2HTp1oGcnGy2++Gvw/nhfZT/Hu6TJxKXlnjnX/hzf8JfMYWgyAM/gVH7VGLXjiF63t2YtZP4n/4fya8kqPcdqTAdTOTMz4md/6AkPrmS+Aym+IOx6d9tKTUkAC8Ls9v1xK74geixF2NGh+P+93AS85OlUuVOrAjkH4V18itE/u/DTPuIyIVvYw+6WBK5ctJbXihZQsOSeaViItOXCgRJ8auYVOJSehOCVSNxv32IIOtI7HO+IHbV92Sd/VdJMHaAZ0qfD4UL8dd4qLpNUKENgVTfPC/VW/IUFErSZueUpD0lt3/Za8gqrMiVHe27BEnxM/0LX2V7tnLu4Y57GGfEBIx9H8C+dChZ13xP7KC+W5HXtzUBTUAT0AQ0AU1gpxPQCjWBXZCARNW7oFWbmdS8RWNOPfMY+g/cj0MO78uZ5x5P1WqVNpPa+mVQ8Bbe0oOwLhpC1lWbWvTEs1EbZuEvL4D4LJLD3sEpcDGrtyay9wVEuvXAXzmZoHgh7uQvcBcuQ+U3J9LjMqJ99oVZY7ZIjPwVY3AmDMXf4GHW70nk0Hsx60kCMWelGKiQDAJwCdJ/WQGqtJVbS/HXrkdlV8bMq4oZM1FLfsBftgElQ2TA1g87F6o3gXVj8QvWk86NPILl35EcNRYv/N2cMqOD4nWSLGVhNOmBVSkbFazFmzcBPKeM1M+c+knhMg73p9cg51jMxtVRVRqhnOX4y+eX+hYUz8MZ8RW0OQjzZ1RuT7fZtA9q0Ue4azJJpiRifsFknMnf4q2VxHB7lFAsrFZAjV5Y9ZtjRQ1Z37k4c2dv12gtpAloApqAJqAJaAKagCbw5ySwsxOj34RSLCtKn/168NdbL+GaGy6gY6c2hNWj7ZssgTfmfWh1OpbkEGXHGLU7En6tzFsuyZFhoVZ9hvf10zijXscd8xbO/BUY9dtgmAZq7RjckU9JoP8q7uiXcaYvxmjdCaOsQrlSKkEw5yOcH0V21Gu4ox7DL+qG0SBfJG2I1UPZi/FHPYs7S5IuqwNWt3ow9hWc4S/jjpG5RzyHM3E0KvzamYza5mHmYjQ6ALOGJDjfPyPzhXM+T3LoO1JJ8cSi8qNVXl2MXBt/qvgw6jWZU+ZasEQSo6C8YMlVIJUhZ77Iv4M7/PlUc0a8IEnk27iFjbAPPAbTAqN+H8wGNXFDvcNfIWTkDnkAd2Mv7D77bGFHifodeTXbnotVZz7u10+k12iUzDPyTfxlK1F2dDtVZUv1T5LRDSMksXspbefQJ/GKtz/R3s6JtJgmoAloApqAJqAJaAKawG5EIBXXB8HP1iV2I5c2N9VHVeuLvV/vLYPz3OaYHffFrFoFZbTCGnAFVo1C/BUz8VavkoTjUOzuvTBijTG7noTduCbBmtl4y+ei6sp1v1CngcpthtVVEgSJrVWdfbF7H42ZVZzWs6oIa+/bibTME8NssaWH6OyH4S0h2CgVHj+C2eE87K5tUOsX4C2TuYs8zG4XYTWrImPyMZv1xWremrK/Y0Ttw4j06iI+KVTlVti9zsCsHhCsnIW3cglGnSOx9+4hiZ/UaoyqWD3PEz9JyVpdB2PkS9VnxSypbEUxe16EffAgTKXY4mHXwWzZDjMqCd/qhfjSQruN+kdLNexKrFrR9JBoA6xuJ2A3q0uwfq74IbppjX30ndg1Q5EoRs29sDtJkhQJr9PNbHmKsKlPaWnMyELV2we7Q2fxDYx6fbHbSGKZJdmXLdW6w/6KVX2tsBU/Vy2F/C7CczBmJQOijbF69MfKz0cBRouzRE8jOTNRVdpjdTxEKnKG8DwKS/RTvIhwLQOzE/ah12N36yBzxiRx6iXjemHYMrTCQ9/UBDQBTUAT0AQ0AU1AE/izEZBoEiQe3kq5gD/BIwuzx6XYjcpE46Ve5WG2Ogq7lSQl0m1UlgD5wOuIDLgS+6CrpNIhyUKldHSsKrWS5OJC6bsGu/912Af9RQLwUJGSxKg5VvcTMSuH1zZGgwOw+15FpP/VRA6+Ebu3BPYq7AMVqyHJ2JnYA/+K3bk3kgfIzUqYnc4gMuBq0XslkYOuwG5eP1wXIF8C/AFYLdqiLLksOVKJj+hNXZuScHXA3ucS7P4y7wAJ8vsMwMyJpXoxqktydpEkFHJpZGM0HECk37VEQvsGSFLWoDf2QUdQVr1Ipo9ofczOYtuhf5VEKNP6X0Gka3fMbDMtk3lW2Q2xup6V0msPEI4HX4hdO2MDUVTNXlhd9sMQ1pkhmG3OxG5dHzJ8MMS+BvtJApX2zWhwEHa7HqjsjHXZLbD3FzskibXFDruPJEU1ckk9Yk2xeh0i65JaCMyW54uextJloqp2krmPwAjz01j9tJ0h79DOg47HqrsP9l6dJDHKkqRyH6xOe5ezU5ToQxPYswhobzUBTUAT0AQ0gT2MQCoxIvObKXuY71t1V9kSHEfs0lh9k6CBsqMSMFtIMrnpdkVnksWoSAxllkT8FQltds+MYESlYmJsdn97L5UkALbMaZnwc9Ma4l8kijJ+6WRs9aGskJHo/jkbtqrh5ztSa2SLD79ijpSdtvXzk2kJTUAT0AQ0gT8lAe2UJqAJaAJlCez8qLisdn2uCWgCmoAmoAloApqAJqAJaAJ/FAE97w4Q0InRDsDSopqAJqAJaAKagCagCWgCmoAm8OckoBOj3XVdtd2agCagCWgCmoAmoAloApqAJrDTCKQSoz/3X6Xbaay0Ik1AE/idCejpNAFNQBPQBDQBTUAT+L0IpBKj32syPY8moAloApqAJqAJlCOgLzQBTUAT0AR2EQKpxEip4E/857p3EdLaDE1AE9AENAFNQBPQBPZIAtppTWD3IJBKjHYPU7WVmoAmoAloApqAJqAJaAKagCagCfw2BH5VYvTbmKS1agKagCagCWgCmoAmoAloApqAJvD7EtjzEqPAx08WIy87iXRAULwMd+ZovOKdpHJnq/HX404dglf4CxQLqMApxi/eWL7FCwm8X6Bv9xuyVYuD5Fq8RZNwV65Bfxd1q5h0hyagCWgCmoAmoAloArsFgUxipHYLY3+1kYFDsOxDku/eizun4FerSykIdRZ8g/Pts3grfk1mFMed9DjJN+7EWVy8cwPt+Cicz/+Fu6gwZfIOPSXm4Q57kORb15B85/pN7b1bcGav2SFVf7iwU4A36TmSnzyFu2Qlv/o369bPFjZPSlI8c+eu1x8OShuw5xHQHmsCmoAmoAloAppAKjGSAHHPyIy8uATGL+JNG443eST+zviYX1moavsQGXAuVg37Z3aUg7/se5JfvrRFdckdIQnRopoYnfbBH/d3nKmrf0bXDnRH2hE54kbsutEdGJQR9aQasiIJ9fpi9/rLprbX8Vi1sjNCu8GLsxJv6qe4S21Uncp4I96WSs+yHUpo3B+vJDF6eamzKq8p9t5nEmndnD3jDVTquj7RBDQBTWD3I6At1gQ0AU3gZwikEqM95a/SBc4i3NmLMXoMgsJv8CrKPfwk3obVkrgktwyaJbHyC9fgFUllSLLJNFsDldUQs1EnjGwrfUueg+RGvI2ixyn7fTNH5p2ON3cagStCZQ6jzXlE9+oDtdth9bwAq2F+md7MqVSn/MK1eIXxLW0LRbwkflHYX0jg++GddLNqYzbtiZG3yT4CD794Pd7GIpH9mQzRrCbJRFeMpr1FT6Y1EX2VMolW+HW7xEbRtRHfLTNvevbUc+C7eMUbKGuW3MALeSY2jQn8YuG/Dj+xGaCUFvCLhP8GmadCk1384nUyfj2et5mAWRmjWX+sbn1RjfbG2udIzCpVdyih8ed9LMlUPGOJvESrYNSTda+6mR63UGyQtS9KVrhOpXsjWXZviD59aAKagCagCWgCmoAm8CsI6KG/joDx64bvZqMXvktQfBhmt86oWIJg7uxyDnjECMNjAAAQAElEQVQLn6L4rvYk/nMQiXu7EH/6EdxEWsRf+J5cDyT+rwOkrz1FDz6Ik4rnPYIVXxN/7kychSIbFOEOv534g/uTeLA/idtbUvz5JAIJlpPvyvgnbsKf9jiJuxpT9NTduEsKITET99OLiT90MMn/DiT56HEkv/2RdGy/BPerR4h/9DeKnz2KxAN9Zf62FN9/O06xzJc6ivBnPkP8P3sTv78fifvF9odvJbl0LanI3J1F/JH9SM5KCeMv+YrEcwNI3NdH9HUSn88nsXJDunMHn4N100m+eRTxf/YSXd2J/+Mk4lNnSrIVKlos9wYQn/wh8Xubk3jqcrwl4s/Xj5B47SLijw+UfrH3juYUvTkUd574cFdXEv/eV/wYSPyrr/CdUI+4UfCN8Okh90X+P71lviPFH2GX7sZf+S3x54+S/v1k/cSv2/sRH7My5X4oEmyYQ/Lzi0k8dCDJ/w0k8ejpJMZMJEgvIokX2lH8w9JQNNMkif70ZuLffo6/4hNZ971wfloGX+9L0U0dKH7pXbz1k3A/vo3Ej2PwU6Nk7b+5jKJ79hEbZO3va0/x0//CWZ/qBGcJzpf/R/F9wircG3+XvfHpuFIbM1L6RRPQBDQBTUAT0AQ0AU3gDyBg/AFz7vCUGzYU8urL7zPosHM48ZiL+PLz70kmkjuox8cZ9yaq/XFEqtbHrFEXb+EIvEzgDcslyH2M4MCvyf7rT2Rd9TlG7pe4P0yQwHUB3sTvocGVxK4ZT/at4zGrPUnyswUpG4IwepeKiRROYMV3+LNdjMNfIeumMWTf+D8YchHJ1TlEjv6E2Dl/w2h5DtEb55F99nVYdV2c96/ANS8gev1Isv86hthlL6BW/B13yHSZ2ydwJuCPnYvZ57/ExLbsW8Zj5Dwk9o6R+T38RUMlkfoEtc+LxMI5b5mM3X299L8h/oUOStgeX5dOVjZMxBv5AUHtq4hcP4Hsm2cS2U+qZG+LrGjb4khVxmS8VKNwhXlJC0s/yZVi1+N4iaOwr59E9s3TiB7RjmDYO3hr1okqsb1oAv4Xn2CeOoOsi5/Cri+6nJ/wphai+j0rjIT19ffDyEEknn0H8yzhe9NPxI4/i2DBW7gzF0lWNJvkO3fjt36C2I0h07HEjuqN++G9OGHiunE87revEtQ8j9hVY4XhBLKu/SvBOweTWChmxBfjjfoffvJwItdNlf7xZF14GQz7F4n5y0W/yCTWSOISyEnJ4UnSVCT3hF+lQ4hdORK7UzU48Duy75hI1l+OxgzLfk6RJL2eDApwR/2d5MR8rPOHyhxjyL5xLHbjubjvvYRHHG/887iLa2OfNozsm8L+p2H4ecTnlZ1XVOlDE9AENAFNQBPQBDQBTeB3J7BbJEZTJ8/kjVc+ZOWKAhYtWMLTj7/KypUVfQ9uG/wSX0owXgvVsQVY8lq7IbiT8JeVlF08lG3B+qX4ayVYJhf7iGew924jgbMCU14Kl+GvWUKw0cM+dhjR/WtVMKEI+hsI1i8SPSsJgn2J3PA2VtUKRMNba4bhFXTB7FQPVbSMYO1iscvAancQ/qyv8HzkERO7D8Gs1wyl5NLII9ptEP78sbjOGoKFowiyBmB2bY0R9mNjdbuOSO/9CEyxR4aUHIEt83Q9G6tjB4yixan5zAa9YP4I3FQSVCKZeY1L1WnNh3jvnkH83wMozrT4pz+B2BG0OAVrP5lbko/QdqNaS9SahbjJjZLUiQ6VRHW7g0jdCEou00cuqutArPpNUvdUziDMlgaqxbXYIgcWRu0OWNVqC++F+G6eJIX3YXetgdqwlGCdrE9uW5T1I8HiAG/+cLxkVew2fTGyjNQUKqcf9jn3YkYTBIUrcZfOxGi1P2Zx2mfszljNVuFPnkH57/elhu/4kzcZf8IiVO8TsCvnp8db2Vh734jVs5skWArVYDDW/idKUitsZJ2DRHOM+kukghhmb+khe/Szdl4T0AQ0AU1AE9AENIE/kIARzh0EqXA7PN0lW2FhEWtWS4CesW758lU4jnySn7nenhd/3Cv40W6o4lH488aA6FQbCvAXS3IUhBrqYg64FGP+TSSev5b4R4/iTJ0MCZlHNcBsL8G/8zXOW9L3/n+kMjAGlUxlLZR71OyB2a4xjLuf5Ou3EP/kudTXx1QFoqlx6xbLHMPxP7qRxMsXEQ/bK1eRHDkM8mVQKm+LouwIqkyOoySHS40Pv+u3cTXkN6L0XtgRqYvVthWWaYRXpU1ZosdZjPfjP4i/egmJ1y4n8dFzBIl4qUy5k7BCFNkb85iXiV31rVTS0i12aHcwDEnEivHH/Ud0XZzW9f4j+AWSuJQqUagqVUqv0icxQn8oa5qSnprig7ykDjOClGIInI1gZmNYc/C++LvMcymJ1y8n+cHDBFLQAQEUXwuRKqjcvNTQkiersSRHNS1Rs4Jg0Qy8IZel+YaMpbnzXZQr+ksG/JrXQkmy4jVRNbPF3hJFChWrg92yNaZtoiIOwZw3SL51BfHXLkv54S8U+0vE9asmoAn86QloBzUBTUAT0AR2XQKp0FSp9If7u6qZderWomPntkSjEbKyY/Teuxu5ebls98NfTnLYd6jKs/G/eoCkNGfMV7BOqhErJhNsdMEtRFU6jOj5HxA59VasxnkEo/5BcugIfC+OqtILe/DzRE+9A6u9VJtGX0P849GZ3y0psSSQQN5AtTmX6NlvEznyAql6LMd95TSSc7YSANsSSOf0xTz6ISKnP5dpzxL5y/+wDzoFQ7pLtFf4aphgSRLhFFLOGF8SlnXrpWIVlBvmF4zBGf4iQf6RRE5+meh5bxA79gIJ4LPKyW3PRVC8HHfYPfjxbtgnvED0XNF14rUYNWpvz/Dtl9nwI8lPxea6p2Of+pLY/DrRk6/DiIUqxH9D/PeTkgA54Y3SFmxcJrYFKJUlCYtU5Q55KsM3zdk+6Qmsgw4kTPBSgwIv9ZJ68mVPeNJSF9vxZEVRZhzioiMokZcTT9Zhg6yDswpv7Eu4ixTmwQ8SPec1Yue9hNEwB/3QBDQBTUAT0AT+RAS0K5rAbkvASFsuAVz6ZJd8btK0AaedeQzHn3QEJ/3l6NR5lZKvK22HxcGyt/DXDMQ+7WViZ29qkaNOQRXOx18hFYXkbJyhz+EsTWBWaYrd5USsNm0JVs8mKF6IO/F9nLnzUDmNsDueTqRLR1gwtVwuguSXwfJROKM/wVtTjFm7E/b+V2JWXyqVqTViqUKiZ0AqByV/va1qB6kkLMJfshQVzcPMqYRp+1JZ+Bh/aaEE9SK+rcPOlaC/BayXStiyArFAhAMXf+GnOCN/wkt/F09uZo5EoZgZwajbFiMvhvJW4M4YLYlhMiOwAy+eJCNFhah6knRUFjuCNXjzx0miGf5+0Q7o+TnRDVKB8htiNG+GlRNFSdLnzfhCqlzhQLmu3gwjWCWMp0tyJFU2uR3EZT2/fhQ3NCWrDkb1LIKF01BWXoqxYazBnzREEqd0MqUq1ydYNV2SYBksqxqslH1RsJAg8w4J70r5DeUUpxmnbpR5ymqCUcclmD4evzDD0o/jzf0YZ+xEfElcg+IAVaMNZq1aGKYSez+XOdP2ltGkTzUBTUAT0AQ0AU1AE9AE/gACZcO+bU//B/ZGpVLUtXsHzr/oFM467wRatm6KaUmlYLtsKsYb/T60PR1zs+qLUbsjRmQt3tKZBKoSKpiO9+XdJL/8N87Xj+DOWYXRrAuGnSMJxGLR8wjJL+7H+fJekpNWYHTtVe7bYMiVyhLZgmG4394neh7A+eJOCb77YTarLNZGILsxKjIf7+s7ccYPlxC8FVavLjD9ZZKfi+6vHkyPm7sKlZ+PklHbPAyZr+GBWA1MvO8elPlkTvHB+e5bArHFUOU1qEqSYFTJwhv3X/HjAZnzf7hrEuL7jm8FFc3HbNieYKro+kJ0ffEwzqIlknhZP2/3Np3arLNqZ0lsJJH5QfQLH+fzf+JMS0KltJxRuxdmi1Z4s54nGa7PV//C+fQ/eOtrYOSKLTl1sNodBstDxveK38L5i8fwV/mYMdlHgsjqdglqxWNSmQr7heNPP+InbJSVniN8Nlv0h/ni62cP4E5dFN7a1FRtzL0GYyRH4Hx1n7R/y1rcLcmpJJ151aUiV10Spzpiw8e4X0j/F+LD9z9CfrgvNqnRZ5qAJqAJaAKagCagCWgCfwyBHY+G/xg7f8WsBkaLs4jsL8H15lqym2L1GIzVsBHKlkrQ/pdht2sFkRyC7LqYXU4l0rkTRlTOO51IpMs+qNxKBNFqmJ0vIbKPJFZhMlSpHfa+52NVA1W9G9beJ2M1aQHRXIKc1tgH34zdKBuwUNW6i+ypWPUaoLJzUYYtQf1JRPoMxKxcjUAqQFRtj93rLKz6eTKmCma7wdjtu1A2SKfBKUT79wlnR+U1wdrrdKxWbSErTxKiOpjt/0KkWyepTBhg1MI+6Jbwb05IstUcq/tpWC3aQET0V+koidkl2MedgaWUzLfZUak9Zs8jsGrX2DLZiYhtnc/F7tQNYqIrvyVW57Owjz4Pq1Jlka+Kfci/sOuW1VkFo92glD/iemmH1ed+Im2qll4TqSWMj8Ru2UY4tcE64HTs+g2Fj6xNfgtheBmRvpdj1ZAhds0Uo0jn/cS/qiJTCWrvL3OfKxUm6Zfk0WgkFcO9j8SoWhU/UlmqbL2x9xuElflKptHoGCIHDsbMryL8aqAaH0Ck/5XYrTqUcjfbXUVk7x4YlWqjsiKQ1QCj02DsFo3FVyTx6Sd2HYtVV6pPkkwHOY2Ex1+wO7TCMCphtDyKSPf+Mr6yzFFHbD6ZyCF3EW1Xxm8xVx+agCagCWgCmoAmoAloAr8/AYmaf/9Jf98ZoxhtjpfA3q5g2myMhvtKYiSBrQUqrzlWt1Ox95bWW1qn/VMVB+Shchpitj1G+s7A7i1B+l4HY+ZIh4TEKqs+ZpuDRDa8tjBqdpXk45S0XO8zsNq3xlBhH1ItqozZ/HBJRuR+i/aoKKByMJofht3rNOze0nqeKElRTdJ5ivQ12AuzQRPK/vEFqovdHUQv4cOQhKAZVqcT0uPDOTvthREG76nuSpgdjsGUfAEVw6jVE7uH+LC3tF6SHNTqgNWjT/iH90Lp8i38n9e26CZJW375++GVZGqqUlus7mek5+0lSUHDblgde2Jmh3ByMLucjlku7s/BqL/XFv6YrU4Tn8MxoWJpZmWMRt0JkwyFMK27H1ZPsTdkL2tjNW0kHA/FkHxMpMUtSY5aHk4pw16DJVGNhF3pZlfCbDwAu/eZRMRvS5I9s6YYZqS7MbJlfYW79Nm9TsZqIzxa9MSs3XAT96ymKV+tXieJrpoQqYbRWGTq1CS9vGKnsLW6nyLzyP4RW6227TFkb4WzqNxGmO2Pw5L1scO+9tLX+EisBrlht26awO9FQM+jCWgCmoAmoAloAhUQSIWFwS7+V+kqsPs3vaWsKMrKRLPlZlISJNvSZ5a7W+GFZDHKiqAMV5YGvgAAEABJREFUVWF3hTcNC2XLmB0YUk6PMlCmjDcNMpE6W30YJsoSX9QvnayM5nDelK8yb5nbO/00TMR+ho8yxSdbWoWTK1TIWNZWKVWBhCI13hQ2FfRu962Qhy17yKyIR8kcFfVt9wxaUBPQBDQBTWCbBHSnJqAJaAI7TkBHZzvOTI/QBDQBTUAT0AQ0AU1AE9AE/lgCevadTiCVGCkVBDtds1aoCWgCmoAmoAloApqAJqAJaAKawG5CIJUY7Sa27ilmaj81AU1AE9AENAFNQBPQBDQBTeB3JqATo98ZuJ5OE9AEQgK6aQKagCagCWgCmoAmsGsR0InRrrUe2hpNQBPQBDSBPwsB7YcmoAloAprAbkUgkxip3cpobawmoAloApqAJqAJaAKawB9PQFugCfyZCKQSoyD42T/u/GfyWfuiCWgCmoAmoAloApqAJqAJaAKaQDkCqcRoy79KV05GX2gCmoAmoAloApqAJqAJaAKagCbwpyaQSoz+1B5u7lzg4ycK8f3NO3bl63V4M37EWbwMMf8XGBrgxzfgJ92tj/WK8QqL8IMKRPyNeGvXEjheBZ1lb63Fm/Y9ztKVKTv9lcNIjpnGLou6rOn6XBPQBDQBTUAT0AQ0AU1gjyawZyVGQZJg0SskX7heAvgVu9HCr8Gf+iHewnkEP5ebVOSVtwjnlVNJfvY5XkWJj4xxh19L8vFLcNfKRZkjWDdRxv0DZ9IkArdMR4Wnq/EmvY+3eCFhNuRP/Dfulx/zS0yuUL2+qQloAjtMQA/QBDQBTUAT0AQ0ge0jsGclRm4cd9JreEvm4E39cYskwf3uAuLfzd4+ctsjlRxO4rF7cBxne6S3ISOpRWI9OMltyGyjKyiWhHCIJC1P4M0t3lJw47e4Qz7Gnz9RqkKbuv1FX5L8+hX8mkdjd+6CETM3dVZ4FtopmVXGX7PnvcTOPh2rQll9UxPQBDQBTUAT2CkEtBJNQBPQBHYKgUxitGf8VbrAnY83exVGn79A4hv8leUZ+svG4K2Ll7+ZuvLw4+tw163Bd7csmwS+i7ehAK9IEpCyFZmNS/CXzccPyt5MKZQEpBhv/Rq8hMOW3QGBVyTzic7iYrYcndaBJDzuulW4G4tkjsy9rb1EclDVm+ON+XSLhND58UH8Bv23+AscqvbeWP0uwWraFKIRthAQywK3MG1nPC5XlHuonAYY1auVH+Yn8YtW427YICwr+JJd4BPE1+KuX4uf2JJ1uQn0hSagCWgCmoAmoAloAnsEAe3k70Egkxj9HlP98jnCxMF1PeLxBIlEEs+rIKDeHvVz3yBwj8Pq1AYjyyCYMy0dzK/7ivh/e+MMnwXf9KXwuoYUPf4yrvT6q0YTf/lw4v/oRvI/+xC/vR/FP4ySxCZtQ7DsQ+J3NyJx//4k/tmF4mfvwl1ejPPNuRT9+wL8ta/i3tSIor+2IjFVjIwvxv3mMorvaEfiwT4kbu9I/KNPJFnIJAF+HOe7yyi6pTXJB0OdvSl++QHcgg0yOHMELu6Ev1J4czOROZDkfT2J/+86kvPWVJBkZcZEKmO0OAi14VW86VLVydxm3WdSSaqCecBASWBU5m6Av3oCybdOIHFfH5IP7Ufi730pHvI9flKqQqGUu1F8vIiiW9uIDWLnP3pR/NpDeGsKw950m3A5hf/4n3CUy8DBX/Ax8Uf6EL9nX5L3dxJuxxGfMIsg8/2+oGg2iWf2pfjOHiQfEJ/uEdZffoFXnGYtWvShCWgCmoAmoAloApqAJqAJ/CYEMonRVmsSv8mkO6p07Zp1vPDsWxx/9IWccvylfPj+lxQXx3dQTTHJsR+jOh+NXakeRs16eEtHSFVC1FTqR+ySYdg9m8EBX5Nz9wKyzzsZq3A23shnIe9CojfNIvvmKWRdeiOMupfE/FUyEJxR/yVo8RLRv00i+7q3sWuCO3+sJBpPkH3ZI6hKJ2LdMZ/sO6cTbRPHX/otzlwb+7ypZN8ymaxrH0bNe4vk4sWppMaffKMkRnEil80m+1bRedNH2LUgWDBa0rTUlPjzHiLx1nSs82eIzESy//o1kS4RvKH/EZ+K00JbPJuoKu2wGjXHn/oxniPJhl8syeArBA2Pwq6Ri2RGpB7FC/FHPUYQOUP8ni1+Tybr8r+hJv6P5JwlYgz4k24W3w0il0t/ys4PsCtLdWvR+FI7KX0EBGsm4Qx9AVr/i9gtk8n+2xxiJx8Fw97A2RgmfUU4H56LF72YyE0zxa+pxM69CWPRmzjjhkt1adfeo6Wu6hNNQBPQBDQBTUAT0AQ0gd2SQCYx2rVtnz5tNu+99RmrC9awdMlyXnrubQpWrdkxozd+jj+nCap9E7CqY9RuhHKnS6ISBuUVqQrwNyzFWz4XVb0maslo/PmjCQqrYdZegDdxZmqQkV0dNo7BnzcOvygfY9+LsTv1KM0xUkIlT4EkJ5V7Ye3zF+mfQkrf2gAVkcrV4kLwEjjfPYfq+TfsmnZ6lF0Pq90hmA0bp69J4n73OKrHPUQbSDIT3rVrYLY6FCM7gbtIfArvVdSyamM064YqGoY3ewXBqk/x5lfB7Cz3opn5JK0JClfgLp6GkuRRLR2dtnNDJYxaS/CnzJCsqBhn2OsYe/1VEqrMOLsBVodDMOo12HLmIC6JkSSh6xpidu+DYaRFjCaDsQYcjWHFIPEV3rgo5sEnYUXDfkPW6ADxqxrB4kkE6xLhTd12TwLaak1AE9AENAFNQBPQBHZ5ApkQdde2M/z6XGFhUamR69ZtwPMyX+kqvbvtE2/sS/iqNmrRu7jj3sdfPBsKFuFJ0F3xn+4W/e4aSR4W4U9+muTQx0ubH2+GkeWnJjR7XI6VM0GqNY+QGPICzk/fEKzdWtKmIFhHMO8DnG9F54/PphIMf+UKuR+qk2RlrULVqhtelDaVWwOyq2SuV4sKH1WnfAKipN+wDIKilRm5il4sjFpdMWtWwZ/xJokfvyKo1werdi2UCuUrQdQncGWOVcvwp4qNZf0urIfKCgWXE6yX15p1wkGlTeWLnqzKpdelJ76wXL+eINpAKmild+UkF6tJG+EXgbXCWbVCVZfbpYct8jUhvh4Sm9a/tFufaAKagCawyxDQhmgCmoAmoAns7gR2i8SofoM69OjVmazsGHl5ORzQd2/y8/O2n703D2fEJKmWZMOcYVI5kiYVJ2UmCFZKNWJ9RX/tTdAYOaiaHTH3/yeRY+8vbdYht2D17i7zJ/ETdbGOfprI4Juw2zZCzXkNZ+z3+BV9089bjz/zHdz5YPa9ncjx/yF6ws2YDRqCQh7iU1YAG9bJ+aYjSGyEZEliID6Eycn6Mr8nJKJBfAOBk0DZOXK1jSOrAUaL9rD6PbHFlvMuqBxJTFJDGqLyFcrIkQSljVS/NvP70FvF715gSAIVEzs3rk+NKnkKbcCp4Kt8SljGYlKhk0SzHJcEfsHy9O8tZVVCBZIYSuGsRB/hbycVyhxmDCx70219pgloApqAJqAJaAK/PwE9oybwJydghP4FgVLh667aGjSsy6lnHMMFF53KBRefysmnHkV+JUkittPgYNFb+EWHYw26WxKYTc0ecCxG8WL8lcuRMF+SChOVLEydg4HKrYdRNYY/dyySPWBk5aG8BXgjP00H8zi4w/6BM2WBdDfAat0Ps7FUOIoKIAmYEZRKEoTncklYOSkuEtlGGDWqYBi+6JYkatXSTMWoMlbXfvgTX8Bdkxkk1RtvznD85YtDDdLysTocQDDhCdxVCbmWw10rer7Di0cx67REya2tHyZGnb3F1sMxux+MXac+5VZfGZBdRypL+QRzRomanLTfvlR0Rn8uCV84ZxWsjn3wJ72CuzZjp7MKb5YknCvFFxlV7jAiqKptUZHZUoWansIAPv6yITjffy12i8683pIgLsEfMRLfCUf7BAU/4c1ehKrdXBK27PCmbpqAJqAJaAKagCagCWgCmsBvQkCiYMLAOMwLfpMJdobSSMSmTdvmHHP8oRw1+GAaNa6PaaZM3w71hbijPoQOpxH+KkvZAUatDqjoarzFMwgkNjdbHQGL7ifx6qUkR86QxKghVvtDYfWrJN++kuRbV5F873+SONXHyrFFVQyrbjX84beRePMa6b8Vd64kPvU6obKlO7ujJEqF+G9fRuKNe3Djuaj63VAb3sV9U3S9JTpHTCeIRin5n/2Y3W7FrD0J510Z89Z1JN65C3fJOsipKwrTh9nxKswWa3A+uITEW9dKuwFn8iKMNoMw61VHpcW2/hyti9npdOye+4mPkS3kVHZdrA6DYf2b4vcV4pfY+u7D+G4N8TtGOIHZ7UbMamNx3gntFBve/Wfqr/GRU4tyiRbhw0JV6YbVrSfB5H/jvHW16Lyc5KfvEeTXwYjZoJpgD7wAteRpkm8Kl1DmwyfxYz2x2u+F+tn/hxL6oQloApqAJqAJaAKagCagCfxiAkZ65C6dF6VN/MXPEcyetxM9oDVbJAwxCcb7nI/drj3KAqP5eUQPvwC789FSvaghN7IxGvQncuB5mB0PgmZSEep2GpH9B2JmRcUiU+5fQmTAGVKBOQBaHYl14KVE2nfCkFgfuwH2odcS7XmsVFgOlAQghtHwECKHXIbV9gCRPxRrn1OIHv0o0fYNUSaSqLQlcsAVRHoPEnv2w2h7FHYvsev4O0SmPYbYSVZzkZF59zleZPaVhOhorP3F7g5dMEKz2Oxh1iMy6H/Y9UruG6isyhjZ2ShVcq8DkfMvT+dnRgyj3oFEDrwAq9MA0n6fQmS/QzFzs1IDVJ7IH3A5kV6hnftjtDsau/f5RI+/i0jrVoS+0OQCYiccjrgFkcqYbU4gsv+pmG37opofjLX3OUR69pLCWggLjEaDiBx0DnbH/qhmfTH2OlPkB2NWr4pKzfprnvRYTUAT0AQ0AU1AE9AENAFNYOsEjK13/Vl6bElu9sWsYlXgUBRVsx1mDalymNIdqYnZ7EDM1n0x61SRG3JYuRi1umO3PQS7w8FYrXpi5OdQGqlHqmM22R+r3UDs9tLfVJKXnCjph4Gq0RmzVT9pPTAiEt5HqkgCIPJSibLbDcBq2EySkL0wquSS1qlQ+a1Evj9Wh4FYbftg1gpl2olM1YyMvGQ3xGx5EFb7Q6SJbMOWGFGDCh8qB6PxPhhidoX9qZtVxW+xPXUuT6aMqdkVK/Qr5XcvjMp5pG0ElIGq1FrGyNyhnW32wazZVFiLjsqVpR/Ik/6mkvDJKTJQRapKfy+stsIpHNOiC0a2VKDIPCSrM2p3l8Qp7D8Eu7XMWaUKSmX69YsmoAlsm4Du1QQ0AU1AE9AENIFfTMD4xSP3qIESmRsmyjRBTtniITfDfmlbdFV4o0R+G/iVQok+pVSFGkpuKtNCGdvQUyL4i15lbin9bN1vUaoUajvsFMnMoSCUl1YxSxFTBuk5lVzoQxPQBDQBTUAT2ERAn2kCmoAm8FsRMH4rxVqvJqAJaAKagCagCWgCmoAmoAnsMAE94Peq1KAAABAASURBVA8ikEmM9CfzfxB/Pa0moAloApqAJqAJaAKagCagCewCBFKJURBs9UtNu4CJfyITtCuagCagCWgCmoAmoAloApqAJrBLEkglRkpJarRLmqeN0gQ0gd2NgLZXE9AENAFNQBPQBDSB3ZFAKjHaHQ3XNmsCmoAmoAloAn8QAT2tJqAJaAKawJ+QgE6M/oSLql3SBDQBTUAT0AQ0AU3g1xHQozWBPY+AToz2vDXXHmsCmoAmoAloApqAJqAJaAKawGYEMomR/qt0m3HRl5qAJqAJaAKagCagCWgCmoAmsAcRyCRGe4rHAUG8AHfecJzpY3FXrSXwdy/fA3cD7twROFPG4caTZYz3CZLF+EmHoMzd9GkSr7AIv0xH4K7FWzhOOEzG3ZiggkHpoX/Ec6IAb8bXOHMWilke3twvSM6YTeBs92LtoNVJnJ+exllUtIPjdlTcw08U4zmu+LWjY38j+WAWya/exf0FrgduHL9wDd7GzVvhZv6J32tXitz6ze5vw6fiWTjDh+AWFqeEvBmvkZyyIHWunzQBTUAT0AQ0AU1AE/gtCGQSozIR828xyy6hcwPJz88n/sBhOF+8hjvicZyXBlH87J0kFxdsf8C2A74E60eT+Oi/EtSvkaB+Nsnx037VPN60h0g8egzO16/gjhW9/96f4q8n4qVsksBz1Ks4Y4ZvOYf7Pc7jl+OuCwVd/LlvkHjmVBKfPCoc7sV5eCDFQ37aclwo/ke05CqC2V/jLVgsNq3Fm/gS3sgfJKktmwjuTMMW4X55N97keTtT6Za61o7CffdUkp98RLDht0rytpx2m3eCeXg/vowf36ZUhZ3+zFdIPncwiUeOIvlomfbEY7glI5IrZY/dTeL9x/BWSQJecv9nXv0l3+D+8KR8eLE+lbT7s5/Gm7b4Z0btad3aX01AE9AENAFNQBPYmQQyidHOVLlr6nI+OxZ3XC2s//uWrDPvIevkf5N13pPY1Wfgfv0afkHxLzY8WDtdAr/z5RPt1WV0OLjDvyNovQ/B+LMoevA6/Oy6v/x/GFX0I+7QadD3AWKn3UvWiY+QdfqFBCMvwpsdTiuBdmIDQaKCCDcoJli3EkSEDdPwJo2H5lcQPfM/wuFxYqeeSvD1NSSWBaGiXaCJoa4E0V6Y8lUlctjjZJ10MkZe7Nfb5k4n+c59JCaOl6SrRF0Tsq4cT+yg1iU3fpNXb8lYvBXT8adLgrR2eZn5f5PptlOppDDJIn6RMc4GaHQS0dM/J+uyMu2SS7DD2YsW4Ay9F2dZI+yjriLSqPp273+j6Zmi8yliDWuSGuQVgRvuB/RDE9AE9iQC2ldNQBPQBH5HAntGYlTwHM6Xccwz/45dSYJrS8I2KwJZzbB6nogZn42zdlE6NgxcgvhavII5uCsX4BUWgpdJGHypWDhhK5JP/BenPs0O5KP2oFAqTgXzCYrWydhQPgzgLOy+5xOtVRtzv/uJnv0/oo1k7tLFFZ2uJCwbl8s8c0XXUhkb33qAWjCXQNXEyK8GtthvRlDVj8Xe/3AwUqWgUs3bOvELV+IXr8Oo1ADTjoBwUHUHYe23P4hrFY+VRMUJfV6Gu2Iu3rp1BEmnYtHwbiD+Jzfgr56Lu3wO7ob1BK7oSPVJIO4kwIkLr4zvK5dJxUICX0ESipRvSpjImoTfAyzpl3UIitbgrhTdqxbhFUlS62f0h4M94Vq0Ei+cu2AlQULmC++H49YvkyRxCUGxVPGEQ9oumSPsC/WHtouveGX0hWOdjZR+lc9PEK55av6CJXjF4fzh4FBwK81fTLC0ANXsLMyaG/FXLpV9VVZWxkvw729YIszm4a5ZiR/up+KNIpexJeWXrMFy4VqwDD9ZZr94wlP2ZpAU3SXcN5YZG07lC8fEGtnb82WOhXhFsi4h17CvpIUcileJjNiwaonYEK6L2FbSv/mrIXvRkn1tl2nh+wsZE62Judfl2Hv3Fh/W4Sdkg5X9X6al5lqbWcfQHpmrzDoGqcR48wn1tSagCWgCmoAm8OcioL3ZdQgYu44pW7fEl2Bp/fqNLFq4lMWLllFUKIFv2QBr60NTPc6YVwhaXoldI3VZ7knVOoToufcTa9ZCPpj2JHh9m/hDB5B8/v9wXjyd5NPnkhg/M/27SAtfJv7Gf0h8eiPxx4/DeesD3EUvkHjmArzp4/E+PJb4o9eSnDpLgsDFOJ9dTvHjp+C+JrqeOZLiZx/DLQwTCgka4/Pl0/RbiT9xPM5L5+M+fzTxp/5JYrEE7OUszFzk1cdQU/FmjcdftYogKQmGlY3d+1oiTSplhH7+RcWqoSwHb+FQCUiXS9IQBqtViBx0C7GGkiBsocInWDuO5EeXEX/ydJxXLsR58hDiLz+Dsz6TcJQbI/IF3xJ/bhDxZ8Wv0PdHB5IYMgaJy6HgB5xP7iT+zt9IvHg2zssX4L54FPEHLyY+ewUVLasz9BKKP3gPP2TnF+JNfJDih46QscL1xbNIvnAdiclSiXHFEGctznc3E3/kWJxw7ueOovipu0gWFOEt+Izk6xfjTXsb76NLZM7+JMYuIaykJZ5vTfz7ZQRrJpH84EoSI8t87TEoIvnmYcS/myOyG/DG3EPxw4fKusn8z50uftxCYrqseUnyJ2ZsfgQrZ+KtiaPqHYHV2iSYI/qLEpvEkgW4P96etvvV83AeH0D8tk4U/+sMErMXEcRXkfzmGoofOkr20wU4z59G4pV7cRatIMxBvPG3Ufzuw8RfFfkXLsR99WyS/5P9OGwSqd+j84vx5rxD4oVTSDx3lrA5g+RDJxAfOWGTDd5GvCnPy34+geTz5+G+IOMfvoHkklWbZLb3zF0vlcn/knh8UJrT00fLnhF7Fxek7JWMC3/KQxT/97DMOoq9z19NYsJk2Sfy/lj3JYmHricuie32TqnlNAFNQBPQBDQBTUAT+DUEjHBwECgVvu6qbdXK1bzw7FtccPb1XHLBzbz79mcUhVWC7TQ4KFgIddqTcnabY9ZKZekp2OtDYld8StZl7xPZr5cEcC/hFoRRtwxe+ZkEbgdgXziErPP/gt3wXGIXvojZrhvm4M/JuvxhIu1bEcz7CG99N+wz3yd2qei69D2s3HdwfwiTrI24E9/GXRiVMa8Tu/xzYld8i91ZPql/4Z9IIUkm2uyovA/mPv1Rsx4h8f6/SQz7CGf2aPy1hWFcvJnw1i9V5TZYXQ+VItPHOB/8g8QP7+LMGCl6iioe5EnAPuJlPKMvkbPfFyafErvyC6xKb+J+/EOYU2w2biPu6HcIGt1O7BKRvfQTYqffSDD5HzhLnLTsGhlXYGEc+rSw+Ux8/57I4U0IXr8OZ3VGJi25xXOw7HVJXL4WbsLssk/FnveI9OlEsPB78UEqIiu/wJtbFfP0j0S39F/8EXbj2XhDvkU1PoLoqc9itTsRc9AzxG4YSaxHfcpuDFWpHmb9tgTLRktyKwG6WBBIkO4t64jZvhbB4hdJfjMB85gviV0u+i99g0inPPxRb+AvWyvSFRxBHH/FLGGVhVm3CVazvqhVY3DWrUknCdITFI7DGTMP6+SvxSfx7cL/YrY9BvOIW4g0byj8bsUd3wD7khHi12dk/d/zWI193FFv4W2QCl047bzPUG3uznD/jOih+xH89ASSoxCs+gFvxOeoltcTu+gLsi79SuRuRw1/XGYPB4sp6+bgzV+M2utBopeJDVd8Lb4tw/16hCRXaRZpyfDZB1/m3TAff+FwYV7SJkklK5CK3ELZ41MxBso6hJwufwOrilSqpv2EH5fkecVbJN76UNbhC2KpdXyfyIF7Eyz6ViqNmfdaOI1umoAmoAloApqAJqAJ/E4EUrmCpEWbRz2/0/TbN82smfP59MNvWLtmPSuWr+LN1z5idcG67RtcIhV+RarkfKuvUYzed2LWmY034QPcSRKkrVwJyeWwrjA9yuyK0bMnZradvt7Ks6rVF7NHV9TiobihrsnfS6WmsgTIUtkoXiCVqQJUgwOwGtSSSpUoUVlYe1+NYTyPO6OiJMXCbHMW0b88ht2lIWrZh3jf3k3iC0naVmwUBdt72BiNjyRy3P+we/RErfsOb+i/iH/2rFSQklsq2TBdgmpJVsx1BPM+T/sy8WtU9fZS9fgEd4shor/dhZiNPfxpH4u82DlPKg6WVGNWSCIQzmC0QHUYiFW3JrL35I6N1f4yjBoj8SYuluutH+6oR/CbXI/dPBsVigk3o/lg8UWSvRwJ1vN7Y+47EHNFhvuUr8DNIVg5ozQBCIdttZmVUTXqgTMFf3G4xxxJjL+FhgdhVorhjHiIoOnl2M3y0vNblbHaHoxpFAi/uZJAVKC5eLEkTfNRud0xqppQvRdGtUX4MxeKfOatFxTKwCaoajF5BZVTFWUnJcEoFplinPFfiA3NUTNlX4b7afooCH83aMM0/JWZhKza4dgta6PCd7WyMOrI+pqzpQrm4i+ZJMltA8xmYkM0FJA5snpIpfBwSh85DTA6HIKRXYA/OZxH5vSjsHQqbqrsVCopJ1LtShYSLB0va/Y63uiS9oUkPrIysTqy/8/DsKQ/tHfKOEhIRbBA3ktS7XRHPyHr+FfsFtlpjiom+/II7J6DMHIzTGQWfWgCmoAmoAloApqAJvB7EUhHSOzagYjneTjOpk+REwkJGLcI1LaOTOXXgdXzKg6MRU8Q/m6GL0F1IFH+8s8kyPsKd97YVDDpr5LgddPUEKkkgaeVDua2PiUUyXzTPsKZPgxvoXyKvmQKwbr16RESUBJ+7SqrCmWrFVLSQFUV31ZlEoi0tDzLJ+wbV0hlQILnaC1JjM4lesITRI68BKPwI9wfR2V8E0NdSWLkg3wZtOkI76mqEBM98TV4a1eD6LE6nER00INEBl+Oue5ZkkMmZvRsGkpcbHYLYNV0qQqM3NQKsjA6tcWQKctIQyA31gzDl0DeDStaEpD7y2ZIEF9GKlpdgu/K5X0nH6NmDVizpIzglqf+2mVQrWl5bNEqmJLMGFkRCb6X4M/4FGfq92nuS6fgr5HEbEtVW7ljoWq2kSQoV9Z/sgT58/FmbZBKTAcM25YkYylUaVRufnKrCc84bNjIlvm3j79OdMweBst/lCT0IZxvXiFYv4Rg3Ld4jqxXuJtsSUoqzcP7/i3cyZ9JAvauVF6qSAIlibMpic8GS/bUuE38547E32igakuinq3SvphRlMqch3eUTdrQBEG452xJ5mJZYU9pM2o2Lz0PS0vBoqF4k7/AnTtOEkPZtwXLIXxvbJLKnPmSsMlGq38k9qH/kkS7pF2BlS8/T9y1BAs+lirXUNwFokv2QbBe9rW8zUIFwTrRu8U6VpJ1rC97Q9YxFNJNE9hFCGgzNAFNQBPQBPYMAsbu4GajxvXos/9e5ObmULlKJQ4+9AAqVc7fbtPN9oeh5jwtn+hvOSRYN14Si/dwCwoICn8i+cU30PlsIgOvxx54LXb3Q1DRLcdt+06RfIr+Ct76uth9rhQ9NxBzY6CGAAAQAElEQVQZcBVGQ0nQwoG2BKemkiBeko5MoBjeJphPUGCjqmzpmzf3fZyxPxIUhYF0ShqjanfsNu0hVQ0RI20JzuPih7ykJdLPwYpZBLHmqGyXYMVI3FHvS3JUMrGJUa0XVvs2Mr0kAukhm56juRBthdH5DKyDb0j5Yg+U177nYXaS6oK4sklYzuIzcYcNIajbH3vAdWn5vmegysolV4ofEiRLXC0jMockFQWSsOXXzFxX/KLyq0PJH8rIiATJ9XhrpBoRd/CmP4+3xMLqfbmsYcj9SqzWbTOS2/eiciTxqV6JYPUkvGlf4xvdsGpWQxmg8iV5C5Mayjw2SuIYl8QlR6ofZpn74akn1bwVkwjcBlIhrIZkE6lmNDkcw/takoaiUEqqWpJoGKvxl07DnT9V1icqieehUlWrJ8mO7IccmbzpxWmeIX9pVt9LMLv0RVWrnNax1eeIVJ+yZY5CSZDKbw6/YEFmlEewcize9AmoZmcQyay11a4rWJs7lRmy1RdJjFZ+L1WuhRi9Lkyvw8CrMJvJOgimcJjKC9dRPnQILzItSG6QdVyOX7xpj2e69IsmoAloAprAb0tAa9cENAEhYEjb5Y+69Wpx6hnHcMMtF3P9TRdxwkmHk5eXs912G/WPx+okycoHD+IslwA8MzIoWoA7+hnchYtRSPCIVGSSJqpqXYyIDRsX4E37UBImMzNiKy9KkhwlwWCyOFN7k2u3GBWpjpGXiyHD/RWf4k6Zm1aQVR9VqwrB4qESxEtAL0MJ4rg/3IEf/AWrRV5arvTZwIg5MFWqCQsWEpT8JTF3De6CKYQVDkMqLqqGJF4FY3DnzSDI/CW9ID4B5/M3UW0HYMp/GBKAL/kWb8a41K+IpKZILpJKxExUow6hROpW6VNeK+FRhC/VnyDuY0SzMSIKb8Q/8OaLj+JqqWzqRBg4AeTXEpuzUEECb/zjUiGxU72pJ3cW/rhP8JYuJxBRkIRm7D14y6UC1a5BSmRrT1ZXSbLmPkhy7sa0iFeIPytMGr/ED3MMRwJ/uxKqUj7KhGCD8Bg7TNY3LY4hkbkREDiSlZXkhpmuTS85GPVaYLhzZE0+lyRPznPSa2J1P1uS7Edx5ktFJBzgrZIKy2d4Xi3Mmk1QRnhzUwukQucuGItqJQlC30uxS9sVWG1j+D+NkTX38Oe8hT9/CUQlycltgtF0IEbLbpLMhtxysLr3IxjxH7yNNqk1UIUEMz+XdZxGsPmkm6bPnMmYuh2keLQcd9ZP+AnxXXqCjT+R/P4LOcscqb+OYaKkAqaillTAxkj1ajxBUvZeRmT7XmRRU18NzEZJImlYBv4S2evzp0AyvWHMLn9BzX2A5JwNiDTh4vlzP8EZ87Gcpu5s31RaShPQBDQBTUAT0AQ0ge0i8PNCm4VxPz/gj5CwLIuwarT/gb3os18PatWugWHsgOlmPez+d2PWX4nz5okknvgLiWdOIvH85bjL62L1GowZVmmy+2DtlYf/8jHSfxqJV2/GK6iGqpG/TbdVdnWs+k3wh55F4qV78eatx2x3BGrVsyRePIPE08eReP8Lgua90nrMypjtB2HV8XA/voTEMzLXkyfIJ+xVsE64Bisdg6dlM89Go2OwOjbE+/6qtPyzpxN/7kLc4FDMPt0k6LUwGw/EatmQYNgNInMKiaePJ/HMDbh552Dt11FkTIyae4mevQmm/JPkM8Ig1PPM5bjGCVh9221KIDLzYtXA6jFIEqZROK+eRTy09YnjcAo6YraqvaV8tANmh7rw7ZUkng39Og53ZhVU/eolGiHaHBUrwPvycrHvVBJPHkty6ALUIXdg14xukqvgzGhwKtGDuuF/eiLxp4XBs+eRHDFOkrcOkoRamG2PxUi+R/LFs2X+k0m88SJ+/b02aYo2xmgkyceo20k8ei7JBatIR+abRMIzVb2DJCVFBOtikiQ1EnuN8LaMPQt776Z4H4d8TxMbLiA5uRCzq6xn7aopmU1PkoAUStVpcVKSHNG3qUPOIpidD4PpL+NuNGSPtUdFJTn3XFg5Cm/kAziv3IozZx6Bj/h1DXantTgvHytznkr8+UuF6yrMeu0Icz1RuM1DVe+J1a03zP2vcJHxz/yFxEtPQvuTMFQ41ERVb4tR3cT79CwST8veePl/ePnNIBILBXagGVB1f8za8/BeOl50nUzy0w8IrJqQk9Zl1DuJ6CH74H92IomnTif+zLkkfxgm1dLOso72DsylRTUBTUAT0AQ0AU1AE9g5BCSC2TmKdnUtKq8N9n5XEDv2HuwBV2DsfxXW4XcSPfx8rCYNUJZEh0Y17IP/TeyEv2PufynWobcTPeqvxAbKp/sNc6Hu0USPOw+7+mYBcLQmVs+bif7lP0QGnIxRpypGg6OIHv8A9oDLMQ68mcgxNxHrdwOxI/phSDqhcpti9b5E9N+MdeDFmAffRfTE67Cb1JbeCmhGamJ2u5Do4Huw+l2Kse//YR52H7FDTsaqlpMeEKuN1fUsooPuFBmZd79rsQY9QOxwqUJVygSbkapYEgxHj74Dq/9Vokf8FA6xw87GrhpJ6yn3LNZW6SqJ5c1Ej/ircLkY49B7iR16Olb1rHKSqQsjX1hcI77/E2v/izEH3kPkqP8jevi/ibbLcDOro9qdgn3YreK7+NLvNqIn/4Noh+aS8IqWnKaYB1xNtFcXYYXo+zuxgwZgZEsVw6iC2UU4HHOPjL0Is9/1RI64mkjbtihboaofSPTY/xIZeJn4djX2UWJ336uJHX+qJHeiW+wzu59H9LgHhOX12LUqEQKPHPMN0R4SuJN5WMKyz43EzhP7m0pipEruV8fqfrGMFf/CdRtwq/h3FXabljK/kREqeTFQVfsIi3uw623JStU+gdgFt2LHPPx5P0Dja4gcdqokfhcRPewaSSyW4/30HcFGqYJF6sv+vZXYcbfJGsiaDbiFyCFnYTWsgxLbjLaXEztKksLcdOKBkFOVuhM94RGZW+wx8zCbyp484i7s8GttB1yLffT14vP/Ebv4f9iVQeW1wD7wdiKD/4Z54DXYR95EtO8tZJ0pa22alH9kYXaSsf1lvwvC8n0KlduKyJEPyf7+q+iSfX3YtXL+H2L9ZB1zbTCqyPjziR5zL1a/cB2vE/lriXToiBFRkCfczriBaJX0nrH2f57owK7lp9FXmoAmoAloApqAJqAJ7EQCxk7UtcurUrHqGLXaYjbsJglIN6nytMGoVAVlSiCWsV5l18Oo21GSpe5YdZuiKtdA5dVERSQwtCujqkhQv/nvXCjpy6olultj1KiHitpg5khQ3AyrUXfsxh0ww/vZ1WS+fFRqLgOVVV3GtMNq3AOrQTuMatVQ6c6UxOZPKlIFo3qLtM6mPbDrtcTIk3lKBWVwtDKqWmusxjJvM/GxtsjkZiE9GSk5C38Jv2pLrJBD065Y9Vph5OeWkcmIlr5YqDzhUq8jdhOZt75wyy87b6lg6kTFaohf7bHERqtBa4mBhXFeffHXSvUjM6mo3KuRsbNxJ4waEuALRsKHEZX5aqFyssMrea0r9uWDoVLXWPkYNduKj2JLo/aY1SWZDNcn7FUytkozWWPpa9oFs2ZDSaiqyroJ27A/nDtWTeYTLrWbpddK7qsqwiCnxD65IWmUyq2DUb0uypb1DG+VNLsyRq326fkbyvzVaopMifElQuGr2GtVwqhaD1VWddgVNiNP9DREGT7+2jmQ1QSjUlVUJZm3mthXNR9cSYoyX4tUkoAbtTthN+0u+6UNRmWRNWUO0aViteS6CunMUm6Eh5mNqtoIFQkvpIV7skoTrIZdsRt3xKwlc0fyUMIo3MIoG5VbF7O+zNG4C2ZdsSdH1rJaVaEm48sd4f6tgcqXvgpdt6RPxjfoIpw6y1z1UJXqyn4Vn0yV1iSl0dQ6NpK1Cr/GWV32QMk6mrmoarVRppWSVXmiKz87db6HPmm3NQFNQBPQBDQBTeA3JmD8xvp3TfVKArOwbdW6n+vf6sAtO8J5wrZlT+ZOZi55ydz4+ZdQn/qZpUvJ/IzS7ZEpZ43oC8eUu7eNiwplRUfZMDuUCds21Gy1KxwXtooEwvthq6hvZ90L9Yft1+ozTOzWB+D/dDXxz9/HWTiL5Ih/4Qybi2ouVZK8rDIzKAjnlBd+6SM1flsKpC+U+aX6y43bDl3hXGErN05faAKawJ5HQHusCWgCmsAfS+Bnous/1jg9+5+QQFYDVIt9MGqUVHD+hD7uqEtSTlItriLr/LswNn6F9/Et+FJAMo9+kEiXbtv1O0Q7OqWW1wQ0AU1AE9AENIE/gICecpcmoBOjXXp5/oTG5TTB6jIQu0Ed1J/QvV/skrIx6uxLdPC/iZ3/MrGTriLSrDFSTPrFKvVATUAT0AQ0AU1AE9AENIHtJ6ATo+1ntS1J3acJaAKagCagCWgCmoAmoAloArsxAZ0Y7caLp03XBH5fAno2TUAT0AQ0AU1AE9AE/rwEdGL0511b7ZkmoAloAprAjhLQ8pqAJqAJaAJ7LAGdGO2xS68d1wQ0AU1AE9AENIE9kYD2WRPQBComoBOjirnou5qAJqAJaAKagCagCWgCmoAmsHsS+EVW68ToF2HTgzQBTUAT0AQ0AU1AE9AENAFN4M9EYA9LjAKC4hU4M78lOXE4zrICAm/nL2eQWIY78VXiX3yMW1QM7mKcWUvwd/5Uu77GwMed9KzwnvfrbXUL8QrjBL9e087RULwEb8JHJGfN/+U2+QncOUNITvgOZ1VROT1+Io7nuOXuhYYHvotXtB6/zN4NEstxpn1HctJE3PgeudNCNLppApqAJqAJaAKagCbwiwnsQYnRepLvHUPx7T1xPn0Vb+TDOE/vR9FD15BcsHKL4PMXE2U17je3kvxmCEF2NbAsnG/OIvnUxbirf7nW32RkYq7Ydg/xoaMkAF8rNn+Iu9MnCvDnvIw3e/mv1ux8egjxv51CQnLNX61sZyhIyr6Z+x3+kuW/aP8EK96n+I5msi9fwhv1DM5j3Yi/8jxeMjRuLd5Xf8cZP5LACa9LmmRDK7/Beels3EXhvQTemDuIPzBY1vJZvGE3krylBcVDZ/0im0KNuv3xBLQFmoAmoAloApqAJvD7EzB+/yn/gBmDBM57R+LO64V981yyL3mUrLNfIPuaL4i0Wov79Yt4KzeWNyyQuoRUO7YZXab6/fLjWAuFTTH2O4foPj2xIjZ2v/eJ3fQKdlU2e4RzSCt3V65TeuW15H7KljLXJfdLXjeXL7lf8prq39xO8OaOwK+6H4b6mMTDp+NZrTFLxpS+yryp8fJaeu/nTkQ2NaZETq63ACn3ysmUyG7l1R2NN706qtaP+EMWb0WoRKe8bkWC1Jzb6A/t3KaMjC3tl/NQfvO5Uv1b8i4vVoDz/u0EfYeTfcXjsh+fJOvcx1HF7+GOnprWmtITzlF+ZBD2hn1yO1gxFHdaAuOIp8i6UNq5H5B15TX4n12I5G0ioQ9NQBPQBHZJFy43YAAAEABJREFUAtooTUAT0AR2OQJ7RGIULHsaZ3gu5qnXYmeXWQO7Lnb3v2BFC/GKVoXhpnT6BGtn4y8chTN7FO7Cqfjr16XiaekkKF4q12sJVs/Cmz9CZEbiLJlHEJeP9b0igjWLCIpWwNo5BEun4Idt+WwJeAvD4ZKNFBNsWCw6VuIvm4i7eD6BlECC1QvwNy7HXzIed/ZI3AVTCcJ5i5bjLR6XmsddPBO/WMoJJbGytyGtQxIcZ+5PuCuWECS99Dzhs7sef8U03LB/zmjcpWJnOD7sk2Y0GYBdJx+j3kDsI24l0lLglMbzMklS/F4xRRJKYTHnJ7ylYmtyWzUll5Rvi8fjzBEfFk7GL5BEUeYqPQKRKVwmfk4Uu4Tvgkkis5ow9yuV2eIkwJ/6IUGlQ7EP/z+Y9Cru5mYkZU1WTBadsh5zxuItkblD9qvlfriyjrBaOUXWbDQhK2/ZAmEla5aayyFYKesle8BbMi7NeoGM37AeSnnIvlg/V/aFjA/XJ/RtregWTCkV4ZMk4MEa2RcLhNfsETiLphEUJsOeCtpC8bsqqnpWps9AVW5HZJ/z5F40tDhzf9svwcZlwi7AjOSiMqKq9gnY/QeiytqW6dMvmoAmoAloApqAJvB7EdDz7G4EjN3BYM/zWL5sJePGTmbC+KmslmDX97c/6nPHv0XQ4qIKKjbiffUDiJx0E9FGjVOBZVDwI8m3ryLxyb/wv38I97O/kfjiZdzw95FkSm/S3cQ//B/xT/+B883j+N/9GzeUH/GTJDtz8Ua/jDfnK/yRj+K8+1eSYXthMMXPvkmYsgRrp5D88loSHz9O8rO7cId9m0omkm9dSOLTe0l8+A+87x/G/fh64u/+h8T3/yX5yb143/0H581rSQ4bie+EmpL4Ux4l8fr1uEMex/vmLpwP7saZPjv9e1P+erxJT5F44+ZUv/9dqPNOEiO+xisWR5Kr8H56iuQHt0n//6QKcwfJ564nOX9lOihPrsGd9CKJ926RitpD+EP/SfK920iMHIPv+mz5kMRhtSQVX92V9uG7R/G++CuJdx7FX12UEReZdVNwf3hA/L9X5hWZL28n8fa/cRavychU8OKvxp0yEVp1x2o2CMN5VRKc4k2CkgB6U14j8dEduN9mfHlqIMWP/B/J4WKvIyymvEzy/TtwvhJfhtwvvtxJYuw4YemKnqUknjqO+JAXSH4arvt/cT+4gcTnb+KuSdserBop46+XOe6TffEI7hd3kPzqNdwCSZ5EA7gESz4TXjeS/OJh/B9kTT64mPjX3+AnUwKbPdXDaBLDH/W2JJ6SQG8oJJCSotHqYElQpeK4mfTWLlV+E5SxEmfW57gLZ+MXJWT9qhA54CoiNbc2St/XBDQBTUAT0AQ0AU1AE9icwG6RGC1bupLnn3mLG67+Jzdddy9vvfYxhRsLN/dlq9fBmqVQsyU/62ywAuejW/DyziFy5qtEz3ie6Im3Y0Zn4/70CX6hR/hgyViMjncSPfMZoqc/TWT/ngRTXsEL2mH1vxar/UkYB99D5MJ3iIVtQN/UsNKn8FN+ryrmoU8QPe4MjOp50rWcYHl97NNfI3rGM0SOOh+Wv4a/vCb2sc8RO/MloocfRDDxE9yNG0V+Lc7ECRgHPEdoR+yMJ7BbVsGbKUnZepdg2Uckh47G6Pdoqj96xtNEjzgDVfQT/qoEwUapPq3OkvH3iA+i46y3ifRx8T56VxI4R+b9EXfieFT3O4ic8YLoeJXoYYfCyHtJLtgg8292uKuE0Rt4ydZi75PEzniW6NlvEOm2Fn+m8A/FvfX4M77GXVcH++jHiIX8znoBu/Ui3Hc+lnlDoS1bUPCdJFeyfs3romxh3DUff/SoTcWcjZPxZy9CdbiO1Jqd9bpUXnpBncuJHHogxtqJOGN+RPX+J9Gznid6pvgzoBfBmHc2JTb+MoJ19YicIn3ib+Toc1AbJki1bq5UZApwvrwLzzyOyLmvET1DeJ3yX0nSpLIjVby0xcW4M8dC4yuInvqMMJV20q0w536chfG0SLnnGlgHXYMdG4Xz9RMkhzyFM+p9vEWLyXxLrpz01i5U9R5YPfpjrB+G8+1jsubP4o4WlgUVzbk1Lfq+JqAJaAKagCagCWgCmsDP5gq7AqK5cxbyzZc/smH9RlYXrOGD975g7dqST+q308IgrAz8jGzxaLypORj9D8eMhLIKldccs3kb2DiDYFVmzir9sZpWTlWYMCKoGu3kU3sJaCvIF0ItW7RIPcyGvbFq5KV1ZARUp5OwouGFhcpujNGgPUbdXphV7PAmRuMeGN5C/A0Juc7G6nkJypNE47vHcX58E3+x2LhxFUFxAm/6hwTVj8ZuVikzh4mq1g177zMwqyrIaY3RvjdqzQ+4P8p40eFL0SZYPg3f30iwcrpUHlpjtm6DYcp0mGLPkWLDSvyxs8Ib5dvGWcLHRDXdG6NqXqbPxux8lSR+mcu4JB8rZsOGpfhTX8SROZ3vnyNIxGDe+7hFGblyL0nxZShBzU5YeZVSPVaXc2HRy5JgpS7BcwiMGCqaQzr7tVC5VaF4NX6QJFg7Fn+FJNIrPsX9PvT1KUlAlsG6oXhLJckMRI+pMNoMzqy7gVGlIUY0JratI4hPxJ+XjbFff0yT1ENFq2M0PxSjVomvEWF1ovhaIFXDZ1K+uWPHiOwq4bJOXrc8jKr7Ehn8gFR3DsXMXk8w7xOSUoV0Zs0R9lvKV3wnitniWCJH3I7dtReGsRRv2mskPvkP7vIKS1UVq9nyrr6jCWgCmoAmoAloAprAHkXA2B28VUqsDJu8hIdSZS7CGz/TVJVGsHzmpgpDWfnAI0gm8D0fClfLp/V1UZXLCpioWD5K5EhkInczKvG3KiNkkck+2K6HaUvlI2vLIZboKavAjqCiuZvkwmxNSSCfEFv9DfiTn5UKkSRKYSHLilAatYuOoHAt5NRAqTJLbMYwKtfFyIlC0VxJTj6VBGE+gWvK2AjKzMzvSRIZl+QrIslFligrPSIyvhrBGkkqSu9lTpKFEFhibw5KZe6lXqqjKqVOwJUqhlsMhk3gJPFLmtESs/9hwjQjV/YlIXbOn0aw+GPcT28l+c71JL/7kmDDD/jTFqclc5ug8orxpjyH88Nr0h4i+dNijB59MMPyS1wyViOXwC8zp5OH0e1ozGr5aR3hczn+BpSwi0vS4oV+yD1KHgps8TU741wQJ1j4Md7ksXhFSYJwrWSdEbGSEWVfg8IluCvXEhjZmE37Y/e9kcghF2FWXYk3VvTIMoMwTTiU37iSxcleDKiMynLw10kitEYy2lgdrHaDiQy4Wapkl2AWv4EzUhI69EMT0AS2TkD3aAKagCagCWgCmwgYm0533bMmTRty0IA+5FfKo1r1qhw5aACVq2QC0u0w2+p0JGr+/3CWbikcrB6O8+ULEqSuIMirKbHwPPmEv6ycQ7CxgDDoJyu3bMcfe77ue5xRyzH2Po1In7Owe/9FAuz2KMlxQsNUXjVYvwTflyQqvBE2SUq8VfPw1sfxF0m1ZGUhZruTsfucma4kNW8aSkEY0GfHILEiFZunb4bPhQTLl0mFrEF4Ub5FJcFQwkqSkDAX2dS5FH915srOhlgjVL0DsPqcI3Zn2l6DUC32xyiXhKXH+It+lKS1DVYHqdY0lYpZI2lNDhZ7DySY/AlhDhd4CamSSSIoyZy/cT1ecQzV7XIi3VuiwuQmR9Y1rPz1yMyXmlt4tRgsFZ8cUGz7kV0VZUm1qyDMQEtEJUFJbJAELeNc8Szc8VOhcV/sPmeLfWdg7XU4yi6R3+x1lVT6vngP15HEJ9VlSHLXGLNxa4gvkpYtiY8k7evEL6fMvJIUsVH6/bqQJwnYvA9xfvoWf2PJOptSseuO2ayRVP0W7kDlKWWEftIENAFNQBP4sxHQ/mgCmsB2EzC2W/IPFKxVuzqnnnEM9z5wE/+8/waOOe5QcnOzt9siVet4CVZz8d66meRi+fSf9CPYOBtn+NO4a5NSxMhDxXpidvHwP3wJySFEKCAokArAxJFQtROq9GtT0rUjh4ruiPT2yVpS1fGkgmVVRlmGBMHh1wClklKczozM9sdhFEj1ZPLydHAcOPhLvsYZ+gT+hkwmEMbS0RiE44tHk/zqw3SOYAiLmh1QxlTcCWPxZSpw8SY+jDuvGWbvplvamNsSo65NMP0LvOUFpP/KXBHOkFsJ1kVIPWJ1UbWrwtKvxBYJ+CMxlB3g/ngL3vRCjIxZlD7W4s+fSFBFAv1uJ2F1PSbTjpXXQajEJ3iLi0XXcLxZYwmKpCJlie15YkvL3qQSLRWRCmAXqZJNxhs3QfJbmTNi4895DXf0D5B0Smfb6km0E2Z7GRP+sQVBHsoFxUtxp76GvzLzdTVTYPrSKZUpIyJzksQbfhf+2oozI1WjiXB4FufH2en1EaVB+Ffx5s+E3Dao/AhG4y6ohR/izJVk3ZNELJQpnIHz3duoBgdjxsSXLAvmfIY7fwalCWl8Ou60KajGHTFkjD40AU1AE9AENAFNQBP4MxPYWb7tFnGTaZrUqFmNdh1a0qZtcypXyUepLaLorTMxqmId8F/szhbuSwcQv/dAih/Yn/j/zsRb2wl73+Mxq4SJViXswx/GzPsI5z/7iExf4k/fjJfVD6v3QMzoDuBKx7Fpm2pUkEike375c84RWD0svCf3Ttv5yr/xA6mQVM9L6VRV+xM5+hSC7wcRv38AxQ8eQvydl6HuCZi1IoRf3zLz5uK8egzxBw4k/p9/4Pc4mTRVUyopvbF7DYDJN5P49wEU39+HxGfTMY68hUh1qbKkZinzZFbG7HEuZs1lOC8dTvzBfhTf1xdn+UGYHRqmBY0czDZHYjU2cd86jvi/DhKZ/XCW9cDau2lm7rRo6nnNFPzlMakwtUblSgKQuhk+KchugVE7hj9lDFSXRKh2K8jJJlgzDX/aczhPiE9vfo8nqYGq3A57n8HiyzUk7t+f4n/tS/KLqagOvTDDyliocpstD6vvnViVvyX5QDdheRDxx87DX9EUo2WH9MhIR8zOYsOQ84Wl+HVvL5w5HTCb1073b/6c3YPIMReiJpwtDAaIzn7EHzkdb11LrH2PIfwmntHwBOHSBf+bMyl+4CCRkb370P/h5Z0t+3kvDCkPGk2EZ5e2+EMuFOayrx8MdZ2LX/+f2Hs32pLp5nboa01AE9AENAFNQBPQBDSBFAEj9bwHPKloLezeN5B16TdEz30B+5SXiFz4PrHjL8SuXx2VKVeo7JZEj3qS2MXviMxzRM5/jazDT8CqlJ2iZHX9J1l/kQQiK5q6JvyjBLX6ETvjeSKpb5g1xj7ycmIdOlMKt875ZF96BmFor6p2Fv0PEenRIjM+fKlJ9PQhZPWoGl6kmqrUhuiRjxHt3Tp1nX7qQPSiF4k1rwVSmYgcIbZd/iGRU18kevbTxE68X2w9H6uO2KpiGI0GkXX+VzJXLYLm9xA9/wliPTpgWEqSiDd1W0UAABAASURBVDZEjpQx4p99ygtELn2OWOdLyLrpTiLhZGauBPXHETv1JaJnvYR9xjtkXfRfom2al7IKxTY1hcqqT6TvPWRd+K6wewr7/M/JOuZ4ooPfFbt6iKiCaH2sfW4mdsHbRE7LyJx4HnblmPRvdlTei8ixt4pdnTBKYaZlVHY9IkfIOvXvCguGSyWoOZGD/kbWUbLGJz1E1tnXEIz4P5yFIm8Ii6aDZI3eJXrOC+LLu8TOuZtoS/HFDBXXJ3b5NGJtRLbkyG4viYvM3bVnah1VVpMUr6wrPiXyl6eInPMasROuI3bcHcT26YYhVUGr+3VkXfwxkVOeln3zLbFTzic66FVi3WuWaC3zGpH1GUzWBZ8TO+9Z7JNlzDnvEDv2Auwama9sWpKQtT+P2Pkfyxo8LTIvEbnsE7KOHoSVk1olsKtJ9exCss57m8jpz4nMM0Qu/YisQw/Dipll5tOnmoAmoAloApqAJqAJaALbImBsq/NP1ycfw6tYJYzKEpzXqC+Vocoo26b8x+oKrGxUTk2sGg0x8yvLdZjSkH6YsS3HKOmPZIERisiTHQWzTFCqIqhIJOwEJfdtkU0F5GQeCiJShTHlNXMHFerZXM6ESDYYKi0V2plbC7N6fQyplmDHIPwjDCrTn7IrD7NSExh/GclX/41TmB4KBlhZGJXqiZ/1MbNyUYawiMZKBERE/IpWwqgiMtXqSOJTZu5NUmXOlOiMCbtaorMxVl4+yhYdYieWmZETGTMqMjXE7kZY+VVQEZk301vuRcnYkOXmWVFKSPSI/als00lAYIApekL/7Yjor4WyyvxuTqgrVkV8aYhVtab4EgNDpTSBjI3mpl4yNyC1TlEoXUdFyEtli901GmHmynrJPFhlZIwIxKpihv354nvoV2ijKWOp4BHaFMnFyK+LVVN0VqqK2nw/ypoosc2sKqxq1iO1TlYJy4xOkSFSBbOa+BbKZOehNpfJiOqXXZCANkkT0AQ0AU1AE9AEdgkCxi5hhTbiNySQJGh6qVQdHsWssxp/3prfcK4/QnU2qk4nVGIMzpcPkZgynOTkDyl+4W8ELf+O3eCPsEnPqQloApqAJlCWgD7XBDQBTWB3IKATo91hlX6VjQtJfvs0ye9fwN/QALNx1V+lbVccbNQdgH30XVjNpeoz/hn8qZMwuvyX6OmD2ay2siuar23SBDQBTUAT0AQ0gd2fgPbgT0BAJ0Z/gkXctgsNsfqeT2TgrUSPvRQrf9vSu2uvkdcCu+e5RE9+nNhxfyXatR2m3t2763JquzUBTUAT0AQ0AU1AE/jdCejQ8eeQ7/b9NmZOJYysrPK/SrXb+6Ud0AQ0AU1AE9AENAFNQBPQBHYeAZ0Y7TyWWpMmsNsS0IZrApqAJqAJaAKagCawpxPQidGevgO0/5qAJqAJ7BkEtJeagCagCWgCmsA2CejEaJt4dKcmoAloApqAJqAJaAK7CwFtpyagCfwaAjox+jX09FhNQBPQBDQBTUAT0AQ0AU1AE/j9CPyGM+nE6DeEq1VrApqAJqAJaAKagCagCWgCmsDuQWDPSowCn6BwKckpn5IY8y3O4hUEbrBLrZQ77n7iw6b+/jY563HXLt+yFW7E938Xc3aZSQInjreuLIvV+J63y9i3hSGrR5L89n2cgrUEFJB491biS7aQ0jc0AU1AE9AENAFNQBPQBLZBYM9JjBJzSbx1PPF/HYk37GuC6W/ivjmI4keuJDFzAYG/ayRIwaI38eeuTC+Z7xDENxA4v0NQPu02Enf3x3l8cPn2+UsEa9Pm7BnPcfyZz5H8b2+S/ythcQjxuw6k+ItRkiDtghQKZxPMnkBQVAyJ8fhT3iZYWPAHGhpAUpK0uPMH2rCrTq3t0gQ0AU1AE9AENIFdlcCekRh5a0i+ewbe2oOwrx5F1tn3EDv5IbIueptIOw/vu9fwVq4vv0aBR+C5206YfOkPZSQOLD9YrvxwvLSK+qR7e45gzVicL+/BmbywQvGUfd5Wyjm/ZP6m95F17Q/l26DzMatWOP2WN8OKnFRWgmArTsv9lM1lk9DUGOFY4RC5mfEDGbvFhHIvrW8rDDYfUDJX2fk3l8lcqybHEzm7hMUIsi67FUZcIEl0MiOReREbUiW18LXk1rb2RShTYsfW1k7qPqR0eISn4ZDybRtcon3JunEiWT2rbTZEqqWpvSpjS3pK9niZWyVdqdcM+zKupW6XPklHENq5eUlREnr3u0uJfzWpVLTcSUrvttZc+kKdW7OrnDJ9oQloArscAW2QJqAJaAK7KYE9IjEKFj2NO6ku1rEXYGWVWSmrFlaXv2DXzMH3pDKT6nLxF/8o8h/iTPgId/K3eMuXSpKU6pTqyRS5XoK/8HvciaHMh7jTR+Kvj6cFfKk4rBiPO+VjGf+xjP9aErJEus8pxF80QmTLBtcb8OePxd9QVCYIliC2eD7e9O/xF08kWDAEb8pwkckkb4lleDM+z8z/Cc7scfjFEkSHs/jF+MtGSzIl84+X+ad8g7feDXt+efM34i8ah7dG5i8JVr0CvNliU7EkJV4xQejzZLElZDbpK7xV6zL+BPgrhuMtniU2fyZMPhQmYtPK5firhOW0L+TeR2Kv3FtdWGpjkFyLv3gYziTpGy9tyg946zaW6iSxHG/mp7gynzPxc9xFcwmSYkuphjInfhK/YDLu1E9lrk9wJn+Ju3QJgbsV+TJDS05Vfj/MRmLTnKUQ6lvxk+yDhXhzv8KZNhp/vayfU4A/7zvciWLveNkbU77DW72hTG4j67p+Dt4smT+UEdvdmRNDdZlpAoJi8Wv21zgTZf0mfoI7M1zbzP4JpYS1v2Ao7qQPCfenM3UY/po1ZfJG2X9zvpQ1F2E/QbBaGC+YKqy+IMVqknBeKXaG90MeYqc7Oby3vtTOwBE/F48QTmLDhE9wwz20etP+DgpE36KZ4vsQ3NDGCbIO8+fhu+EelH0x5Qu8+dNh+feyb4fgLV2c1u2skffNjzih7zKvE763VpWZN7Ga0Ld0/0fi+xR851fuXcGgD01AE9AENAFNYGcT0Pr+nAR2i8TIkeBo7pyFfPn593z71TCWLlkhH9Jvf1DrTvqAoMU5WJUrWMQqPbEP/z8ideujpNtf/CHJj/8rQeEQmPcD/uTXcIa+irtAgjtJCryZj5P45L8khr2PN3skzJXA7/t/kRz+owSGEKybhPvjEzhjPyWQINkf+W+Sn3+FJ2ODoiUkv7pREhlJMGSu9DEf5+N7Sc6TQF1k0vckwCyagz9ddK5eKMHi17gTvpNgd60EwGtxR8r837yFP3cEzPkM74fHcMZPRgoRBGvGiL2P4078EuZ/hz/8fpJfDGE7iiTpqcPnsAqQLMZPSmDtiS3+Bvxpr5D8/mu84nSQ7s16WvS+i18oMitHkBz6GO64L8VnYTbuSZJffiiySQHi4w67hvj7D+H89CnBXPFj5OPS/wDJr5/FmfAVzBtBMOY/JD4TpjIEdz3+7E9IfveSJIdDYYHoHPs8yW/ewytyRKeHN+M50fGcBOfDCKa8gfvNS5IcSQIb2l+2hVWR1T8Jkydwx38mc4n8tLdxv30Wd+GKFLOy4ls9d5fibzBR+bmSgMka/PhXEp+/iDPmQ/w5Uwg2SEIz6RUS376AP+NHsXkkwfgXSX77PO7K4pTaYMNM3BHP4Yx8X8YMh7lf4P7wCMmR4wl3cxBfgTde+n98F3/WjzDnG2EnrEaPpiRB8Ga+KtzFl6nfiS+yvuNfIzluiNhWklQWkHzzFJJzZUpnLf7Yf5F478EUe3/u9wQjHyb5lbQvn8KRJIkFI/DHiw1fvYoneadsMpn7U1nrF/GmCft5P+JPfI7k58/jSq5LUpKXcQ+S+OgxUus9Z5jsjRfS75kla2RtVuJJ4uOvXE2w8nvcCV/iLVkonGVNp78tPJ4TvWL7fOEz4SWxRfbq8iIxNk6w6CuSQ54SfT+I75/jfH4fyZkLRWfpG0Pk9KEJaAKagCagCWgCmsBvQ2C3SIyWLF7GC8+8xb13PcK9/3yU115+n/Xrwyhu+6AE61dC1cb8rLPBQklSHsSveyGRY/5FZNDdRI68DrPSSgnwPpPgM/Pp9ZqlGJ2vJjL4LiJH/wN7n94Es9/CWysxnFQm/I2VMPe+gcige4gecy1GTBKLHYrtbFS1A7EOvRSzeS/M3rcQPfEa7HoNUd5KvKUG5sAHiA76h8xxJ3bndvgSdHrrwV/+k1SPGmDufxN2OP/gqzHs1T+bGPkJCU5Xf4jz7f+kPUTy64dwvnkRd+5cfKsO1l4nYm6UYHXqLEm+fsD5agzG/pdjVfOEizhepR/WkfeKTXeLz1eilr2Ks1h0hkvk+5J0Vsc6WPoH30tkwLGoAgnm/TZYA28jMuguadegFvxXKjmeJJez8KYPRTU+XxjfR+Tou6VdgrFKAukZK8RJSYwkaaDOeeLjP4kO/htWu44ESpK2zTl7hZJEvS7VIUmAjwrX9C6x8W+Y1RbjTv4JEk5o4RYtWD0Bb5SwGJJuyS//hR8ZjN068xU1SRxJRoXz7UQOOwPDnCjJ6RSMjpcRGfRPIkffJXvnCkz/W7wRoyTx2Yg/81PcFRHM/W4lEq7d4P8Q6X+gJFGTJKl2CQrG4U5dgNHnJvH7n9LuIdJvH4Jx7+CG1bRgDs4XTxI0u4rIccJlkLA87EKMHPGhaM0WPqRuuMIkUhuz7x3CSeSPOk3W5i38oi7YR8j+kf0bOfQK1Ia38eatFfaThNd4VKPTiB4t88vaRAffjFn4DM7YeSmVOJLomdXEznCP30X02H9i5U7EC39Xz2tF5IQHMds0RbW+Svbt34l06yXrPUKS4LHQ/Czx/W5pdxE55lZMewju0B+Fzwb8VdMJzO6Yh4jv8v6z95dxYRVq8zVNW6GfNQFNQBPQBDQBTUAT2KkEfjZX2Kmz/UJlC+Yt5ofvRlFYWMS6tev5/NOhrF+3Yce0BRI8/tyIjWOlClQVY7/9JGALhRUquxFG45ZQPFcC13XhTajUB7t+JQn25dKQJKZKC5SxgkA+tFfhedZKvB/vlk/DpSKyrAZmv6OxlMjujEPVliTlaNTix0l+eJt8Un+vJG3yCXvx0tT8RvV2GJE5eEPuJPnNCzirGmH2PwrzZ+b3Ny5HImxUVj4qpzpmlTrSaklSl5X2M78L1j57wagHSb53B0HDKyRJqC0exTBqdsWoYeCPvDdt09dvEWycRLDKk345zCxUrQMwq9pyYWBUboDK7Ypq3hYjL0vuIZWYnqiqi/GXrCYoXIy34CeCOW/hfiI+ip/Ot2/L/Rn402aInSZmw56w+DFJZGXOSXMJ6vfBatAYpSj3CCQx8GZ+SbB6NN7Xd6Tt+/RRmWem6B+Pl4yXk990oQgC8SnVxO7cjpLQXYldPSNhVcKo3QurZn5qTm+RVEBi7bAaNUJZaSNUThOsTvsSzP9KCjErJWldCeH61K6RGhNqMuodTuSgvhiRHeCRAAAQAElEQVSB2LFmPP5SqRROfBTno9DvO6QqMxpWy/il0r9eEojlTTF7dMEwwtEIt5aYTYVlbpojmz+MKqjqPWSNclI9qloTVLQhqq3ci4hf4d1YU4xqEVghVcvV88TOMQSz3sb57PY0r89flCrZeoJpIyWBkQGhzmqdSnWK06gqUdgo748gEIEtD3/pBHxVX0Rbyf5MG6+i9bF7HgZzP5RKYK7oaIKKD8P9TN47P3xKUPUorFaNwVBbKtR3NAFNQBPQBDQBTUAT2MkE0hHKTla6s9VZtkUkKoFbRnFWVkwCw+033ajRQoLoyfiZ8eVewq9axePyib0E8XEpuQQStOaVlTBQdg4qkNElQXSYDJUVwYRM7KaqdJYK0rnYHfYGcx3u8Htw3n5CAnB2zsObh/f9Q3grKkOdbhhNe2LUbQZWWr2q3gt7P5m/zV5yYxXu97fhvPMsniOX2zgCVwLvygdg9TxlU9vrcMz69Upcw6jTETZMwps1GZpIMqREYVBEsFQC9wnDpLLUHNVwL8ym3VDZMUoHhieGFT6TeoTZi8pFhWtqpO7Ik4kKz50i8BJg1YI67aBWm9Jm9PobdpcmoEypSJxD5MATMKpWxl/4Me7H9+POkoqDLBNlH7JuQVh1qNmtVE+oU7U9HavPQahYtKz0pvPKbTG7nElkn7CdIWsqXBrW3NQfZiZ21iafEsUEdraYlkk2QkklgHLzwSmAoiQkDYjmyH4KO0taliQYdTAMMTzpQm4rVJ1NPlOrN+bBV2HWET3Fa6UqVgNySsaGr6FO2bB2JLzYsinpl/1a2hFekyd+m5QaH9ppmAROgsBNEkSqQq1O0jbZobpej7VPZ1KPUEdZneFNcTV82VoLwveOFUVJKyeTJ3O5KwkSwqHhACIHnCVJb32C9T/hfn49zpgp7Cp/MbKc3fpilyegDdQENAFNQBPQBHaUgERNOzrk95dv3qIxhx3Rl8pVKlGrdg2OP+kIqlatvN2GmF0GoxY8gLNwyyHBym9IfvAw7jKpuFSqgzJmECwrKyeB4gappgQWZEtwWrZri3MXf/UKfKMhRvtjiUiSET34WNT8h3Az30IC+UTddzeNLJZP2aWqsenGz5wt+QZ3cVXM/Y7B7nwoVtu+mA3qSzIRjnPwVi7Dj7bC7HCczH8q4fzMflAqMGH/r2ku7ohn8Ov/H5HDBhF8/SiOxPrEV+HPm0yQ11M+/T8Kq8NASVo6osxoytUdn1E425VRlaph1B+I3WVQaTPqtoCadUXvRllLSTaaH43d/SQi+5+EVWUV3uyJ+JJXlZtTkiijSiNU5S6lekKdZrOuqLpNMCy7nHjJhTJMlB3NNBulth35q9yqqKIC/PBrZiVKwt/PWjKHIKuZVMNyJFn0JLEsICguEQhf1+JMnYDnit95NVBZNYXfJp/tzv1lbE+MKjZUaSiVJdmfq8JxJc2TJGK56NxYcuNXvapYLiqnKWbD/cvxMho0Q9VqxC/9gaFyKkliuB4/saGcfcFCSXxirVCxDfjr1kmVaB+sbvLe6XM2kRZV8Mf+iBdyLDdKX2gCmoAmoAkAGoImoAnsZAK/NM7ZyWZsW1216lU59YxjeOr5e3nkybs4clB/ssKKxLaHlfaqqsdiH9IU7+ULScyXT90zPcH6aTjfP4XnV8LMqY6KSFDWy8Z7R4L+VIDtE6wYgTt2ONTYSz7Jz82M3NqLIlj8Pu5nD+EtWQNZ1TAqZ8un4RK0Sj6EVBTMqvUlkfghXcEJErjjv5GAcClUEHerMLnAkk/yiyj9hpItVYriAnwrG2XKfGvm4gx5LtMv1/Nfxv30SdxVMmd2dYwqsdT8QVgZ27gYZ84svDJ5Gdv58Be9jTu1CtZ+B2N1vw2z6hu4X42RJNBAKXFOKk6BFUEhPg2RBGqtJJPbqbu8mMKo2gSzWi7euLfw46I/TF7WfC6Vr1cIlBjve/jfX4gz9CcCKxcjrwpYknRUUBZTkRxJHg/Cn/Jf3CUeKtTlz8X7Wq4XLZEkqwLw7PjDbD4QwxuJM/YnvKSXUhCIzclvv8bofBxmpA6qUUvUqu+lsjUDKWSJTBJ35O04X4yWKk0WqkpnjNh43NEjCQxbbFX4kyVpH/kduOJ3tD9mx2K8z15FcMt48JdJojzlO4LCIHX9a5+M2p0ws9fjTv4av1CJDTYkR+K+eIsU8iJs70PZkggl1pT+bpvZaH9Ma67sd0l0CtPly6Dwa5IfvoXRXap3rCKY+DjON2/KmkdQeZLsm1I59MLse3tn1XKagCagCWgCmoAm8Oci8Pt6Y/y+0/2y2QxDkZObnaoW1axVnfCrdEqp7VemsrH3eQr7oEZ4T7eh+KbWFP2tBcX3DMYt7kuk70mYlWOiL4Z9xMvYdb/EubOJyLSl+OGr8cPEat9DJLD7uTlNzNaDMGuvxnl2X4r/1o6ivx+P3+oxrFagsmtjdjsVteh6EjJ/0d+64SywpCLQmPDbeGz2UFVayCf3VfE+Ppii288hMXMeQd3jsTqvwruzGUW3taf4odPxc/6CUSMcbGF1/AtmpSk4j/aS+dtT9PeTCdo/i9VQPo2f+ATupPkoK5StoE09hcJrapVrRc/eJRWq6bjffgadjsauJRPZlYkcdSdMuRZnYWVUqz7i0z9J3taSoltakZzbEFW/ZoU+VTDrlreym2L2PB3Df4v43aLzb83Fz4dQfaRalZ8FRj6RAdcQTDiV+M2ylrcfiDMzitH2QIzNc1cjC6PpqUQ65+E82Yqiv7Wh+O8n4kYGEGnVZuss2MFHbjdhcgXGghtI3NmBotvF7gfuJNjraSI9wq8jyt5ocRxWjw74X5xE8e1thFUTEl8aWKedhiX7WVXrjL3fyTDhQuK3tJT+5tK/GnP/wzCzYkAW9uGPYXr/I3l7A/GlNfFnn5L9I37XkURCJH71EWuO1ecszMRrJO5vS9FtrSi64yqCA58nWl9tn3rDkj0qfkw/i+KbDyT+xXf42e2xB16Csfa/JO4VPqHe2y8m6P4akT6yX7IaY3Q4CtY/X7rm8U9mYfQ9Bsuytm9eLaUJaAKagCagCWgCmsCvIGD8irG711DDxu52Pdl/W0zsr8OJXDWK2C0TyP7LuVg1cpBSB6mHUV0C3DfJvm0K0St/JHrj92QdcTRmLI3K6vEg2WecLklONCWOZDRG7YOJnfcGkUZyK9oAu//DZN04juhVQ4ncupicUw6TwFf6Qtm6/YldMkVsGEP0hp+IHXc9sf97mVib5oS/umEfPozsk/cLhUV1Vayet5J9+xJybn2SaIvGKFUJ++gPybljApErhoqOUWSddDGxYx7DrifDYk2xj3iOrL/+RPTKb4nctpycE/tiOoU4K+ZK8rBfhV+Hsg/6mJx/rSTnXpEv07LPuBGrXisipzxFbK+ukkgomQRU7r5kXfWV2FQZo/Eg8WkMsRuF61+nk3XGRcTOHk/WXtVE0CRy5BdkHd2L0kfuXkRPv5tYhy7lbImePZ+s/eqKmMKo0p3oCe+l/IhcNU7W6iNiXVsSVskQUKreILKunERqLa8bT+zSh4k2r0vaOso/IjWw9rmbrJunC5MfiN48nKyjZE3z7PJyqasYZtvzif3ln1i1Uje2eFKxmkSOfofYgC5l+hSqSm+i54wgdv33RC4bTezvI8natyVhYp8SlATdan8+WVcMJ3b1j0Sum0nODfcRqWylulE2RqMjiV0sY28cQfT6aeLjv4g0qIVSGZHs5kRPG0LW36YRvVrW/ppXiB59O1nn3ihydVDUI3btMrI6iXy0FuZBD5I16GDZeXKdOtoTvVD2W8fmqPSWptSfg0N/FKpSVyInvU/sxtGyx0aQdcePZPUQtkoUxOpi9n9A+PUvoxPswz4g+6gDxQVDhAyprh4tvGXv3/ENsf77yjor0duN6ClfCZ9hRC4fSewfU8jq15Y0H4VRax9ip39K1o0/yftzHFm3fkKsfT3EKfRDE9AENAFNQBPQBDSB35qA8VtPsMvpVwZGVmWsPAnoI9bWzbOyMPOrYkYrCp63PqykR4Xj86phRcySW5teJUkzsvMl2Yqg1KbbO3Rm52PlV5MqVsWjlJ0j9lfHssMJAvALRbAPZrNf5o8M3vZhRDCyJZGLxX65T1vMYGLEKmHl5WKYxha9KJPUWuZIv7Fl9+Z3lB0TJrKmEeG+eedOvDayhEMlWd+t2RQmQLlVsHKyIVweNnukWFbBzBaWFepQhF8RNHPzQgSbDd55l0Ys3GOVMYwKjfjFExkx8b1SJcwK1VqyppW2vua/eNY/ZKCeVBPQBDQBTUAT0AR2IwIVhia7kf3a1O0iIIF0fmuiR0l1TG3XAC2kCWgCmoAmoAlsBwEtogloAprAn4eAToz+PGupPdEENAFNQBPQBDQBTUAT2NkEtL49hoBOjPaYpdaOagKagCagCWgCmoAmoAloAprA1gjsyYnR1pjo+5qAJqAJaAKagCagCWgCmoAmsIcR0InRHrbg2t09jYD2VxPQBDQBTUAT0AQ0AU1gewjoxGh7KGkZTUAT0AQ0gV2XgLZME9AENAFNQBPYCQR0YrQTIGoVmoAmoAloApqAJqAJ/JYEtG5NQBP47QnoxOi3Z6xn0AQ0AU1AE9AENAFNQBPQBDSBbRP4w3v3wMQogMCXFr7+4fy3NCDw0rZt2aPv7DIEZO9Q0rbHqFB2e+REJhDZcH/KqT40AU1AE9AENAFNQBPQBH4/AntQYuQTFK3AXzqe5Nj3SIz4mOTMSfhr1xC4koz8fsy3OZM75i7i30/Zpswu3Vm0BHfpfPyks8nMP/rMdwmK1xMkkwSeNFdsk/zjl5kV4K2YgLNgEs7CsE3GXTYXf+MG0b2ZUklyg42L8JaMxV23PbN5+CtGkhj6Eu7y4u0ZoGU0AU1AE9AENAFNQBPQBHYSgT0mMQrWjiH53uUk3rgFf9Y0WD4S//ubiL9yK8mpM/FdqSLxxz+CZR/jLyxIG+IWEqxdTFCUSF/v8s8J3JF3kXz0ZBIz56UKc5tMluQkTExXF6RqLZvu/9ZnnjCcSPLb50mO+Q5n2rc482W9nV84r+/hvjMA583b8D4O2824b1xA/PUHcBYsK+NzAn/xdyS/vA9nxFgwt2c+F4qXwNLZULhxewZomV2IgDZFE9AENAFNQBPQBHZvAsbubf52Wu8swnnvKjyOIHL++8SOv4HoUbcRO+1JIh2y8Ue+jbdyTXllvkPgJKUKsPWEKfASaZmg/NDwKvDC8dLCr0aFN35BC9ZNIvndwzjTl1Y4OnBlftfdvkRD7Ahc8UeqYxWYm9Kf9kf0lQgEvvgvYzypqJXcS0lu5al4ilTkIqhaMm7SDGEjgX6JqLcOf8qrJL7+jAqJlvCusDNUIjoz9odXW7TQ1lS/zFnWVqkWkVyLqt0Lw56NP2OmJCn5qMjmGiSBCtd7G3xKR8SqYh76JrHzw/Y2sfP+h1VpOt7kkQTFJQ6sxx39PjS+CPuILlnE9QAAEABJREFUM7FyS0dnTiryJ4rReBDRE/+G1bRGRi79klo7R9a7rG/prtTzzthvKUX6SRPQBDSBrRPQPZqAJqAJ/KkJ7BGJkT//Gdx5rbEOPwkzWmY9repYHU/GbtZEgmVJCFJdSbyZ7+L8+LS0Z+XT/tdk7GwCibfD7mDFj7jzZ+FNfQv3x+dE5hmcUR/hFRSG3eAX4i/4GneEjP0xbC/jrsh8LSq5Dm/GB3ir4mnZ1PNqCai/xFu9nk0ZjkewcTLuqPfw543Gny42/CDjVq9KixTNkT6ZNzW/2DD2K/wNGQNTOss/+Wsn4I7MyA97EXfyCPyNGfn1E3FnTMSb8qb4IrpCv8d+KTYuE1vfS/v4g4ydPBY/niyvuNxVIH6PxDfqY+17Lmrld7gbM5UupxBv4osyx3cES4bg/vA0rlTtglCduwZv2js4w17ACf0Z8SbugqVIHifaN4j/4/AWjMCd8Fa6/4cnccYJk4z54BAUiH9jXpT+56XJuo0fgVecEVBSqrEroxLjCYrAqJ6LcjZAoiSBAX/NaJzhT5IM10vscCcME547UFKKNsKoVk1MkT0giZUYjr9kPKpaK9S6b/CGvyL+zsDPTBkUzcUb/5rYKvsj9Gf0j1KxDEdBsGE+7syh+OtCOHIvvljYie/DwrV5juRw2XdLV6f3gXTjrJYK6Kdiv+gaJu3HcL+Jo2GfbpqAJqAJaAKagCawgwS0+J5MYLdIjJJJh8lSgXj1pfd587WPmDtnIV5YxdjOlfOmfEbQ/FTsvAoG5HfEOuAk7Jq1UNLtz3qe5Ffv423YiPIlwFwzUZKK13FmzUKKEnjzXyf5+QMkp86WQDiBctcRzHgVZ9hXSJGIYPVYHKkUeMuWQTh+qQStH7+LJ5/0B8UrRO5B3IUbZaaSYwnuUAnmF68gnQyE90XYKyIolCpWUpKq4tUEG6VJdYhgpcj/S+afD1IxUsnlMv+7JH8aVRp4hxpKW/FEnE8fwVm6TGyNS4KwBH+qBNoThkuiI1Irvsb5/A4ZPxaSCVRyFf64h0l++l+cCT8RJIpR8dkS3D+BM3shgRSPZNSWh79KEhjpr9oYs+khmPlj8aYvS8vJoKB4FUFceDrrYeMKOS8WPnG8CY/L3D8JqkLhLfdC3sOeEUbiOwV4414i+cVLuEsXpu1PLsf95hacaaFuqbqsmYwz4gXcOXPBKUY5a8S/lyRZFZ3h7PFZON88JMnscuEl/m+YjCcVQmfRojTvjeNxPnsIZ+FyDKkAqvhSvGlvkRzzFX5hJpMJ9ZRtslBBUhLguLRCsXHe5/jLQNVpBlkWrB6K8/ELeOs3ik9xEBvd0ZIcLZC1ohhv6iskJ44B4aHctZJE3yfX8wkfYZLnjHpJKpjF4K3AHfOM9I0T2WLRJeuzRuz9/jHcleFCFOHP+ZjkKNnfa9ajZM+w4kuSH7+F54badNMENAFNQBPQBDQBTUAT2F4Cu0VitGD+Yl545i2eeuwVnnz0FV5+4R3WrduwvT4SJhhUqptKfLY5KJiN8+nzBK0uJdL/KuwDL8PudxFmDQngp34pn+JnqghFCrPr2dh9L5EmMj37ECz8UCoPEKyZJfNlYXQ6IzU+MvAqzEZV00E42/uwUJV6YPU5CaNhR4yO52EffDpWzdoodz1+sjnWgOuJZOa32rcjmPcB/tot9XvTHsVb10X8uU5sTdtrtWkhlRupiqzMDCgE1f08Iv2kv99l2F2bi75RqOYyb79Lsftdh1k/DMKnQ7LiiDtYPTnlv1GzJSq7DlanjjD2O1LSkXys7pdgtdkb1eBQzIOvx27fRQL9KRL4z0N1PpPIQZcIr0uJHHg2ZlWprI0flfnKnSRIkRZYPcSW0N+DZGxzB2/MGHxPWMz9TqptlTH3v1zsFB39rsHeZ39U8cbU+MDZSJDVG+vga4n0FV/6y3rmSPIzfxpBAtyx9+Ot7Uk0tCnU30/0dOkCS4bgLliyqTJDmYfo9Mc8hDP8dZzvnpDE8lG8RBNZ51aoiJKEahVB7eOwB4R7SOY88HTMvI34MyaIvkLZKxOhykFY+0qfsI30PwYjakhfmTnk1F/8Be6MVZhdzkr7duAl4sMFmLWzZI8Vg58gSOagWp6AfdAVwu8yIgPPRy38N84iUaAPTUAT0AQ0AU1AE9AENIHtJrBbJEaLFy1j9MjxFBfH2bixkCHfDGeDfBq/3V6Ggn7mq0nh+dba+vF4i+pi9uqMYYVCChWrg9mgOSohFYbVmUQir4skKbmhACgRzGuIMtYQSKyqakoik7sC74urSLx7P8nZFkbPAzEVO+dh1sXq2odg4u0kXrqAxCtX4Hz/HkFRAeH8m0/iTf+KYO23uO9elJG/EvfHd/AXTMNftzIdjMc6YdSvnh4qjqvqrVG5TTAaNECFdpuVUdVrwLrlEP5Ft7RkmWcHf+kkAiMfs2bT1Bij5XGw4XnchWXENj8tGC82zCUYeSfJly9I2/fW36RiI/dXTcQXnpANdVpg5OSmR6sIZq0msLFA8oK1BKsWQ+WuGDUrEZoKBkb9Q7B7dceUESqrOVbz+vjfX5/W//rtuDN/ENukehV+jW/6WFTbY6TCFRFpOYwszDrCI8fEXyFJrtza4jCjGI32x2rWHat1X0nETsPIW4I/XxLHRICqeSBGUxfvvbRPyXf+LlWiKQRxsZc8jOY9YdFTJF+9hsSXL+PnDsRqVS9j/6bZ/MVj8bPbYdaujTJUuiNaG7u7JMm1o8giYTSQvepNwPnwstA/Em8/KvtgDsE69EMT0AQ0AU1AE9AENAFNYAcI7BaJUTQWJTcvt9StKlUqYVlW6fXPnRi128GCsXgVCQauBOBSDQl/NyQpwXJQCbLKCgoiMyafzgeSFGSSK8PaLIgVGZUeo/Lbyyf3NxIZcCFGnTy80beSfObu8FtvaYFf++xMkiD473jxvVB7nYO1/wVYXfoh+UKFmoNEIar5GRjdTtzU+lyNffglmA3rpscYdvq19NkCSRAoc1sZJoHnSuVLOJTKZU4SSwjCIH78szgvHE7xv/pS/MgVhF8L80eNSydfGdFyL47wzpGkpuPxm2zrfhrmQTdKhWQQRiSUNiUpMCgLXCnSj8CTNXFRVjal98IeIxujUj6hWLB+iFR0nsbPGYDR+zzhJRWpxq1IZU1IySgp/mRt2lvhcEwbpQICt7hi280Iqm4vSZg7YDbeC7PtkVgNc/HnSJVrg1SG5jyO+8mnBI0k4drn/7D7iE9NZc6U8ihGy9OIHnUDZo9+BM4MnNePI/n1hFSFKyVS8uSIfVaMkH3JLblAZVXBiNmyJ1fhTXoBN/zKYtPjMfe9AHv/UyWJlPUrHaBPNIE/GwHtjyagCWgCmoAm8NsQkIjzt1G8M7W2bt2MQccOpFr1KtStV5tTzzgmdb69c1jdjkct/CfOnC1HhH8eO/ma9C2WilCVBihzsgT5ZeWSBOsl8A+zhNzKZTsqOHfwVszHLcpCNdwfu9spxE64HmPtk3izS8QlEPczX8kLbxWtluA+Hp5tX1s4BG99R6x+A7Gbd8Os3xqjShaUUVlWkVGziQTfeVgt98PONLN+CyTTlIRCgu6ywr/w3C+YibcuG+vw54ie9wKxs8L2OlkX3wKjHieM7ytUXakBJCXxadRjk30tJOGoUUcSlxxpFY7adNMWv7NzCTYslCRm022Si3AmTkt/jW/OV/jWgVLV6YvdpAtmPanuRcKkIpSvgaoiCd/iueFFaQvWL8cv3IiRWxdVencbJ2FWGomBK0ma70uy8jpBw9OJdOmL1UgqiFJFw5J1D1XEl+MtLsDPa4PVtj/RvleS1X8f/NHvbZG4q3yxb6PYEiaQ4diwyd7xlozDXbYe1s8nWLoB1fQg7I77YDWU6lHdKgSJ7bI61KabJqAJaAKawK5IQNukCWgCfwiB3SIxqlwln9POPIa3P3ySV956mMOO7EdMqkjbTSz/GCIn9MJ/9jjis1eXVgGCdRNIfvskfm5zrMr1JFHYD2u/XLxX78EpDLX7+EuH4o78HlW7D0ZdCdbD21ttgnPx27gf3o27YDmElQxzg1SkfDlHqjq5mNUb4c/6Gi8sPgVx3NGf469ZJJ1s8VBmVO5ZBEmpQmTianKqoArn4Ds2SuLfQJKS5KePlvokA8od9n7XoyaeSWJiIYFhSJVBAu0xj+OO+JrAN8vJ/rIL0VswBd+tgtG8B0bIsaQ1Ogmz2ut4k6XyEc4dJiROsSRDmZmq9ZOq1Ujcdz7EE0QYimDtZJIfXScBv49YmxHcykukNkbjLqi1H+OOn4ofiFxQhDPkBpyRkxE8kF0ZNszF9yzplMR1/Ee4U7+X8/Awpbp3JcGoS4nPWJ9mGF+EO+FlvOKqmM0kqQnFfqYFa0bhjvsRqjZLJZxGbnVYOR3PEL7BBrz578k6D0trMZfhf3cdzjc/SAJjoqL5kugugy2qdkglajCmN4TkKKkmJUNAsnwrvyX59lX4G2NgS1NxguJ1YrshnYUk37xDksRwc6Wn08+agCagCWgCmoAmoAnsigR2RZskmtoVzdrSJqUUpmmkmlKKHXsorK6PEzl+P4LX9qL4ts4U3dmB4n+fjW+fIJ/an4BZKQycFfbAN7DbT8G9ry3Fd3Yl/vRd8un/Odh9DkLidpSVK8GsJCxlbFBhUBvLQ5kmZofTsVvF8F4/lOI7ulF093nQ+QW5JxZn1cLscZYE8veR+EdHiu/aD2d1TVSDbqiIKQJyRCqhoracINWM1ljNGuB/IwndPy8iOVsqBHVOxOod4N/fnqK7uhN/4lKC+ldh1Be7DLZ85BxK1oU3E3zYheK/d6Pon0fhLKwq/pyGmSviZhYqS5oqYSqvZlTuSRIopyKRPqwcVCyGUmVvSlfRSoLl6yVx7IuqJtfljhqYew2ECZL4mFVRjfbGKHqO5O3dKf7qQ/xEDpGjn5L88VWSd3RJ+VP8+OXQ9FasbnVEkzCJ5ICd5iE30oedi8qKybmB0Wgg9v6HE/x4BvFb21F0WyfcmR2wjzsUUyRodg5WPUm+/im87uxGcvhMqbAciqocAXFF1T6d6DmnEbzRJb1e9x6Gs6AO9iHXYVUXATZ7hP67CbwXmlL013Qrfugq/GrnEtnvEIxsA+uAf2A6d5H8e3eK/tGXxHezUX1OxYhEwe6ENfAS1LI7id/XjaK7OpH8cinmsZeGNUlESNY/F0wFkfbYx96GueIW4vf0ENkexJ+8B9XzWakWiv257TA6dENNuUX2U2eK/t5FkrFzJKGqjTLRD01AE9AENAFNQBPQBDSBHSBg7IDsbi9qtb+ErBtmkHXdUKKX/UDshmFkHfsXzKoSsJZ6l0fk4GfJuuknIpcNIXbN58QOPhhT4tBQxOxyB1knnSiBeeYGJqpmX2KnPY1dXyTs2lj7303s6mFEr/iS6F9nkH3sASIlfRgYNfcldu4oYtf+SOTq74kddSmxMx8h2rIJSlbDHvApWcf0DjJDul0AABAASURBVIWRbA2z69Vk3Sg6bniYSLNGEsvnYA98mexbRhG95Esi1wwha9AZxA6/HyvMJdIjyz2r+n9J6Yhe+SXRq4YSO/UKrBoZn5ucR+yci7FzsjNjIhiSfMXOvRM7P3NLXsyON5N1wqmovCy5KnNkN8Y66CZi/Up8LNMnp9Z+L5J1xjHiv/guVbfouT+QfcdosvodjhEVAVWfyMkfi30/pPyJXvsdsX07YSjpowH2oXfI9YGkf98ovCet87/IOut4wlQWFcVseTKxi16QZOpMjIMfI3KK+JOxU8Uaiv6vRf+PRK8cTvS8+4gd/zCx/Q7FkJxLtGE1OV36Z6XX66rhZJ19K3adMPEKezdrknFEz55D9p1l2s1DyTrscMz8lEWQ1ZXYZTNkjT8nevkQss7/H7EBFxEdeKRwQPbAgcL8G9kj34rP3xO7+UOizSQZkqmMhgcTO+Z+7CZp+Cq/K9HTvyXr6q9EVsbc8AWxHg1kH4iwpFJmK1n7i0XHVaLrhimydw4lespUYu3Dft00AU1AE9AENAFNQBPQBLaXgITi2yv6J5GT7EPF8qVako9hW1t3yoyJTCUJyLchs/XRKEvG51TBtCtAbFgYWbmY0QhKbUPJtrosGZ8n+s1tCZXpE7/N0B6ptPzSKcto2+mnKrKD/mxugSFrVR3U9KdIfvMDfsKh9CG+q2g+ZnYORgXLkZKThUjxyc5iZ/ExsqpiSsK5NX1GViXMvDy2ZlLKrsyTilUW2dyK7ZcM08iW/ojs1a1NltGjX3YSAa1GE9AENAFNQBPQBP50BLYnJvvTOa0d+vMRCDY6qPr7YXbpDOuW4nven89J7ZEmoAloAr8jAT2VJqAJaAJ7GgGdGO1pK/4n9TeIr8ZfNRtvtS3J0V6patyf1FXtliagCWgCmoAmoAnsHAJaiyZQjoBOjMrh0Be7KwGjShusDkdh73sJkQ6tUZbe2rvrWmq7NQFNQBPQBDQBTUAT+CMI/Dmjxz+CpJ7zjyVg2qhINoa1vb909ceaq2fXBDQBTUAT0AQ0AU1AE9i1COjEaNdaD22NJrDdBLSgJqAJaAKagCagCWgCmsDOI6ATo53HUmvSBDQBTUAT2LkEtDZNQBPQBDQBTeB3I6ATo98NtZ5IE9AENAFNQBPQBDSBzQnoa01AE9hVCOjEaFdZCW2HJqAJaAKawP+zdxYAUhxZA/5aZ9ZwdycQnOAkEHd3d/fL5e5yuf8kF3d3d3dihAQL7gR3d1jfmdb/9cwu7MJCCJGDUJPume6qV6/e+6q6p16/WaIIKAKKgCKgCCgC/zMCe19gFPqETjFhsoTQ2/3+XzdhMpcw4fxOEyKEIAD52G6HoVRGMpUJSF3o7YStYUCYzBfunmgRfU6RnCd33K9I/iE28R3h9IfwZRsnZCzFvzCQa2qrfYdzahs9v2FB6Mlck/nmuj/dSeAQJkQ2dV8I5ThP5uxvdI8Ik4SFck3I5ffThu1IQsZge9fnjppVWiesSgp+2X1R7q8kC4XbTvCu1IZdLIzmoSP9JnfufsTOyu6iOaqZIrBjAqpWEVAEdlcCe1FgJIu3DTPx5wzGmfARzthPcacPxVu2iCD5O3+J72A2+FPuITlm9g4kfsWq4uV4C0birs+FyhZoYYJg3Y+4C2YSFEkgU77roJhg+QS8OcK0fHllx24B3sSncKYvhjAfb8a7JMeNxC+urNPKFOyhZcLIXzwCd/mq3SZOwC8i2LicoDAhY1FCkFew63D9AvwVE/Fmfoc36/st++xheJt2YoG66z3vfMvixXij38aZPSf1DGCHDfNn4I36qHS8inFH3k1y0tIdNtnlSm8yyQ+fxSvcZQ3phslluHOG4+ZGDx3SRbv+vgL3uxdxFq9C4oxdU5NYgz/1HbnWZ1d6S9k1pTvRKrrHTHqe5Ngp/GQo62zEn/62jO2Pv6+NO+GGElEEFAFF4A9DYA91ZK8JjILV35D84h7cMR9DbiGau4Zwwdu4Xz0gX+LTCZyf/Dr9XYY4XDeUYGVuui9nE8FqCUpyi9Pnv/b7uiF4H1+G++VX+JUEh2HBTLzvb8b58AWCtaU2RTa4K/Cmfy0B5ruEsq7WorId7KGfIFw7hnCDCEuwpYXCX8o0yTLsoNkeXxUWTMR94wrcb17HL6noTpg/E3/pSgjkiX/Fqt/wLCRYNR536le4U77FnfEZzqzlux60JRbgj3oOb8SrBNM/Kbd/RrCu8Df0Y+dVh54E9EEuGvLw46dQJ9cSrp4rmZzoekugeS6aZBZ2vrefIRmsI1w0WrIzP6NNJaLB3Gdw370Ud+jsXR/HzXqLYOUE8T+6TjcX/rwDCbzDdbPkWs/dqXZh0Qr8lWJ78S8M7CRTpSU3opOUsf6JroMEbJhBuH7jr8DsJ/pS1YqAIqAIKAJ7FIG9IzBKzsX99E7CqqdjnfU0saMuxz74OmIn3ofduQ7h5M/w122o+CXpJyWTJAt6L9jugIZuiQRUIlOJSPQTsyCZlCevP7Ua2656wvw5uGNfxVu0plKh0In6d6nsl1rRgjDV/091H2sCS97AXbGxYh+BZBYWjZPF+xLIiJXVpT8lqPSXbUDv9Q+snl1kMZIurvAeuMKvBFmvVChGr4vR7VpiA49Gz7Eq1KX9qZxnpCh0EsK7sgVUSIq34xDuVKARELpJsS9JWBk8sSoMPOkrQeiXG1zfkTYl7Owvl4JFHxDEB6LZ0wgWbxKtW7ZgwSskh41i259zii+pfrbqe0tTkMf5qbnnOlRuvp+203G3qhfdTgZG235omavxl6zCaNZs24WkDFroJgiin59V3sEWa2Kd0A/4P+wzHiNWtp/+EHbbGltkhGVqbD1vK3vKRGSSRtebI+NRnndZdelnSofYtD2TUkySFcdHq7ov1kE3YXfsil7uf3GVkpXrR1CWat/6oybWEfcTO6Dj1hXbPU/r3N6YRHNOmEb3hO1p+DncIx3herwfZ6Ptezj8KPeJZFRYyR4K98jX8vcyKQuSCZl/5eZ3haZlc2h7/lQQ/smT0Euk5+RW3QWrJKM65i389Vs9OYg0BklpkxAbd/DQKnBknkp9rAbmgNuwD9i/wv0oTM0rmRO+zLFIp9oVAUVAEVAEFIEdENgrAqNgwUsS+PTEPPgoDLscDaMaRvszsLr2QsswSiuS+FOfxfnqLtzB9+F8+yjuzB/lyzddHSwfhDt7Gt6EJ6X+Adxv7sH57mW81flpgejnRXPfx/32HtzB9+J8+SDu8sJUXZjYgDf5RbyV8mQ2VRK9rcEf+y7eGglMNn93y0Imdyzud5KpmTeCYNJjOINeEJlV6eCtcIbovx1ncNT/vbgj3sXf5EbKwM/Fn/GG1El51P8X0v8qeUKart32Pd4Dva1BMPJbyq8dwnzJBiyZDdX7oVfL3NLOXY03baicyxNvscsd8izegmVbFrxBAf7Mt3G+ifp/AOfr2/EmydPZzQsiWcgs/gZv1kQkeSR6ZIv8GXIPaX+kzbA38FZteZobrB2FO/wh4Xk/7jf/xRnyBX6pu6GzTvp7A/fru6RO9sHSdmOeBA+it5ItzJ+PN+4pHBm31Ph8/TxuWXbDEXazRNfEL4S92C86ncHP4C1bij9LfBosLCPm3z6NtyK3Eu3li2TROmEkWo/LMBs3IZg/jnTMth5/sixix48gXP4e7ld34Hz1Kb40DSVD6M14nZQvg+8XG2WOLVwoC8NAamVo54jdM2fjjhE7vrlf5O7DHTsYP68kVR+9BRt+wBl8D25kZzR/R3yIvyERVckeoFn5hLM+JVy5Gi0UxnMlaNs87xzCNcJ66P04X98v+u/AGfk1fmFS2u7K5hNu/BF3xIM43zyAG11TU6JxLw1uV36MO/FH/JmvSn/34sqYOIOfxl2wQHze0l+wUbJcg/9Len48iDv6E5nvzhaB4gV4ox4n1UfKb9GxZG36WnHXyvXwLd6SRelzbxXe6AfTsmKT8+3jeMvztuhKHaXf/B+fwpm9RuaSLzqekGtQbPhCmHwt3CNfpk9Oz+EieYAx7L5SnffifP+qMN9iX/SAwxsj7aN20TX5lYzr2sJ0J6l34bR+Et7Ih0XH/bhfSx9DZVyd0kmektn2LVw/gmBTW4y+V2Jkf4s/L6+cUAHBwtF4Ez8QXtK3cHG+FL1T5hLkTsQdfJfsYrP4786eTYXkbcEcvGEPSr2M2Td3iT8vyfVYqttZiT/lGzlfkeZZ2qM/+1nc6UtKz8p9eDLfp7wguu6T/QGcL27HXbgRogcvSz7DG/UBwYJh4rtwGyLXQX7ERe7B01/E+fIuaXMfzuCHRfdkJAZKK940Qe5BE8Xfj9Ksho3F94sJF36O+6P4F0n50bX8lrS/Fzca5y+l37nrohq1KwKKgCKgCCgC2yWwRwRGyYTD+HFTefzhl3nmydeZPXM+XuoPpLfrV4UKb+73hK1Ow8yqUJw+yW6Dud8RmDVqpp6c+z8+LIvBqYTV9sGo3wY9w8Wf9h5eFBwF8n2+ajDukPtwV8Uk+SEydZuj5Q7H/WEQ8qCfcN1Y+dIeQ6BJZqR+W3lKLbZ++jpetPhMbpS6N/DXlKT7Tr2vk8DhY7y1skiNZFJlGphV0KrXh3gO5DRCr9VAMg8xZEUri4G7cTfWRq8n/dcRmQ2jcccPSy1ugtViy7TJhLGGGA2kf20G3qdvpvtP6d76LQu966XouS/izspPV8qiJVw5gSC/Kvo+XdHMdDEUywLmdpyFpvTdOsVHM/Nk8fWKLDw3iJCwmvUq7oQJhBmNpX+xr3YDWaC9iL84qhcRHIJl3+POmUr0ixZZJYk/9+Ftqik6Rb5+S3RvkQQvr8vi0of8KfijZMFUFEer2xajXmvCJbIIGztNFmaeLOTH4U4bLv62JBqvcNN3uGPGyCKqdPEddVm2Fy+SoORDosBUry26Ij7GQskmPoVXJGjdfPzpz+CO/YrQaCL2t0ErGIc7+G84Y2dKxrG5lLVFd3/E/f4d/ESZ4ko+139DsK4bRlfxqcE+kDs07Q8WWk59tOwcGc9aaDWbodeUz+gnSPPex5sym7B6m3Q/GQWycHxT5to6MQ6C+S+LLY9LoFI/zaqaTTD3U7w501NjT/TTva+FtVdf2ku/dZugFU+ThfEHiHrCKMAc+y2+V1VYSX29xvhT/407XfQTEG6YKrJv4efGRH9bjLrNCFd9JgvTr/F/Mk3myXgWEhTny16SDgKTGwhmf4m3IoEWzdWapgT54s+K1YSBMFs9COebf+HOXAu1pL/6reV6WZd6UOAuXUoqM1Q8ScbnaZm/jTAiHXXqwcZRuOM+xY/W0N4KmZMSCC33SI/pPuiZRXg/PIi3ygdvndgwVB5OLJH5UiK6H8KZW4JWJ+qvlWQXFuGOfB2vQOzZavNnvYQ7T2yTO4OW1Qi9VnMZq+ZyJg84Zo2Q8cwn1NbgDn0Yd3XEbB+xsRla4XicH4SZdE/xfLyxb0j/BdK+dFyzNuF99RI8BLofAAAQAElEQVRll3sqWJ/4Md76UO4pYle9pnLNPI87cdFWFpU/9fHnfE9YrxdGtTZY+7UkGC1ju1mkkGDJ53Kv+hC/KCM1nnr1fLxvbsX59Gl8vZnMkdbo+nq5/8hcXr6htOUmGaNBeH4NqY/8aY5WIvNi+It4G8QhdxX+j99veUhT2iqY/yrerGWlZ2UfEuDMeA3nR/EjR65PuQ7MKrkyhx/BzTXQ4rXRqtSCWBW0ak3Rq9eSe42BP+sZnOHjCaoJi+gazdHxZ8pDhKmT0vM8bzLe6EdwJs4jrNIKs04NtCgwih64zJ4vXOUes+BT3ClyH7SbYkT9VivBlaDWlZiszLq9/lMBUAQUAUVAEdiGgL5NyW5YsHDhUl576QM+fO9L3nt7EK+89D65m0qfYO6MvSWy6smSL92fkg1nyoLlU9jvJuzeZ2B2Pw2rz4WYjSz8+UPk6ayT1hA2lGDqZKk/RT5FrtsBsE4WwhsgLFhOWGKitzwSI2o/8CaM3l2lIt10594NWTi3w+h0iCyUWoqu4zF7ib7qsgBwE4Q5h2EeeiFWd+m/xxkY7ToQrpSFmHzph3mLCJPZ6G2Owegm9h/4F4weHXfcf05XrN6tCL58TRagIlq4Em/2d2j1JcNWp1w0GQUJU0EfeK74LX13PxWr14myMPNkkTaFoGSOLLRnQbMjRd9ZmN1Epsd5WH0HQGG0it3We3/2K7KobIJ50Llpf4SZ2fM09MZNZVGbJPQ1wgYHSz9R/anS7zly3I5AghcPj+hvFMISWfi1lbruZ2Ifcg1mm9ZgaNt0FqydKou7TRgdLsTscbrYJ3z2vwojeA13RhQcSBMtC63eQMw+Yn/3s7D6HIK2cTk0Pwqrh/QR+dTrbCj6DH9VJcGXqIg2b+wT0PR8rCpxtBptZTyLCZZGi/Oq6K0ORW/RAmr0FTvOlr0vWiJXmH+B1vJi7F5nim2nCrdLMavOxp87l9ANIrWycGyDmZqbp8rnOZgNJDhaNZOwGAmqZMHr9MHuLzojO4WH2eNkmUM50t4nDGy05jI2vc7FjObOfhcQ29fGHz9KgqU8gsU/4Bc0wjjgEsz9RH+Pc7EPOgoWPIG7VBbFKQvKvTkSTRb+QPDdrSRfvQznratw3r4a593H8EpEzi2UYEvYVe0uc/EUmcNXYQ44Ca16DhJdkHoV+pJVE049ThObzsDc/wKMnOX4syfI2Hry+ZIEZQcS2/98qRcd+52F2aEPFEwlWLlGbJbF/3IDI2pfOj5WT/GvTXtwBUqqk7I3WTAbHTH6X4wV+RfNta6nylh+g78iv0xo209NR292vNh/DmbXA9Eyq8t8kPPO3dH1JGQNwBx4Qen8PR2zi9wPVn0sgTH4y4bLg5Ck2CxtZV6b0TXZ5zLMmqEs4Eu7Cg2o00P0XyQ+Cvf9zsPuVI9g4iiZ4aUyW38kZknw5Mp8aYUes+ThxiVoa19GEjTlJMW22p3EnrPFtlNlLt+MkTUGP38/rNQcEVt7HIeZkSRYvlBC46ipMMvqjd1TOKfmkNgtbHVPgpFZs0tlIrmd2V1CvQV6N9HRU8Y20tf3z+j+R/KgpBitbm+MfXqj1dkHfV+xpVtfeRC1FG/I54RdrpN7cHQdnIbV+wLMFrUJFgwiWC8+RV0XaWj7Hp2+BjpJ+6hs8+4Tag3Q2p+O1edsUvehPn+SsXpXHsis3yylDhQBReCPT0B5qAj8XAL6z23wv5BfvWot06fOwnEcEiUJxo6eLOtsWZT9HGM2/w5jB41yZ+CvbymLjBZoslYhWr3ZNdHry7krC+dNG0m9stpgVM1IHaYEM+uh6bIIlLhJb9ADvcpqvE/OIfHa30lMy0dv1x3j1yJtNcKUhUA49CoSTx5P4qkziH5mF8qTeknGoDc+ACNjJt47Z5B4418kZ3iy6Oj2E/1HC6sbZcEiT9kny9P8NUOFQxP07l1lMZF2M/W+booEfpMIPzqfZNT3kyeQeOlayRh9S7hpHsHqBRKU1URr0BItZqaagIlW92BZnJeebvURLB0H9Q7CrGaX1uhoVVpidTgMo6YEFVVk0VPXwvv+zySePp7IZ+ebr6B4k8jbaLU7o2etwH3nNBJv3oGzykZv1BjdNKS+/JYU21cQzvscb9DFJJ9K60q8eI0ssKV84dy0sJGDXrUFRlyXc1l85dQBqwNai4YSlOipMiQbpsXkyfqm7Symwx+FSRKtz34yg0RHVQk2atUiXDpaMlmiYptNcgfeSoL5E/B/uIFkqZ+J5y/Gmy5tFs2TFXZpEFalA2ZOqW+mBBgZMg+j1JUn9ixdgNa0vyx+7XQPmoFevR1W50Mw5Km7Xqs9ehXJ8H15LYmU/yfjjJ8mgcEmCZwKYMNKqNYFvUa22B2pMNBqHYxRZwX+vFVRQcU9FXjIArTLhViH/hn7iL9hH3kL9hFnYMVENEMeRjRrA3PuxHn2YhJfDybMbiuBdBU0TeqjrfrB6I3rlJ5rkkWQsWvUCHKXSbBXjL9onAT9L+O8dCLR2CeeOgXnkweE1Ux5ULEab/WPhDntMKOMrxYplN2ujdlJgqj6mXJSfsvGbNcXFj8uc+kE0Xciybf+QbhRojjJSpeXrPxYgtsoK7Fwg+iPHghkg1kfo31bwvG3ij6ZU0+dTPLDxySoy5VroYRwk/iR0Qi9tswfvdRAU+zrPHBzF1pOQ6mvgj/uPySfER1PnoQz7BvCvLXIzNgsV/4gWD5GgpTWmLXrIsMswZlc903XEkyeWa6NzI0aDSQoz0o3NepAtg5NDtoyvzOqy7UaIyhaV9quDtq+PeSakrZRK00ndT00bES4YmqpTFSxM3smRvNuklH/XALn09N8nr2MYL1wKU5WriB/jtQ3kkxrKzb/TZhZDV0yxRobCdevS7eLS329eiJTyjRdWvoeQ2/YQTK743DekftwdK965mLCdcUQ/WuMpVLqQxFQBBQBRUAR2JqAfEtuXbT7nWdlZ1KjZvVSw6Be/TpYtrX5/KcO9EbdYKE8Ka1MMPoj5OIifNcHT76sQ1kQ2OUF5YtXl76iPxDxRSaqkpWIlEZHpXu5s8x9ZGH4CPELnsbo1J5w0s04D/0ZV9ZepcK/7CMpX/av/Qk/fi7GyU9in/cM9pEXyYIyrVbL7oR1/DPEz39MFmzNCMZchvPwrT/ZvxZrg33saQSf/Yfk6LfRWp+LWdVOK82uBrGMNJ/qx2McexfG8fek9xMexDzvRazDT5NgRBbvwgZ9q2mlxZD4KK1rq/fQcwitOOUIEq30NDsDzdQJVnyC981rhDXkyfZJTxM793liR59G+qWj1+iOfZyUn3M7evOaBEOvxHnzLclYSJSaFip9l4xLoEOjI9GPuDdte6kP5iUjsA/rlJaLDNFELn0m71FBZH/5suhYlqyB+CsSW2/hnPfw85bgP9+R4v9rQ/FtB0jw+hTB8mmEFX5GWa5l6ENWe/RDtrLt/M+wjz9OFq9WWriCbVGR2CebDA6SWkEujKhwy66baHamINUkuHkbd+jHhE3OwjjlmTTL/v3TstFv2yJ/DBnzlL50McTBlOPk1jylLPqtW5Rhq9EKvb7YXrbXayL9Sb0EmUb7i4hf8q4ETueiOUNwXz4fZ8ZCyV5JvWyamUVFl3RSPkQ8ol3mh9bptgrjZZzyLNb5D0gWpi2a55L6w0FdE22lm6alfbaM0oLSj3AV7mfXSHZIAt9jHsA673nsk/+LXqu0focfgSzKp+KO/UaujQswm9VGugFnMu57twj6w9FPekKux+eIHX8demakTMY0+uMdTcZu8yo/KpddxkTeU1uweizud08S2JIxOV50nPM8sYNkzLd7j8snWDSJYM6DOE/0Ts+x/+uMN20p4czB+DI1U4oRDikj02epd03eU1GrfKY2TYIdaRCxTp1bci+xkKZsfontmrQJJQAXyc3FP3kQrscb/l/JhHro+/8b6xxhI9evXn8HLWW8w1DmnJiwRUqMLvs9r196zekyKbf2raxBmIcf/f3j5CVo3f6KdfazxGSs9UZ6mYT6VAQUAUVAEVAEKiWwR3xTtN+3DWecfTy169SkcdOGXHrFmdSuXbNShyorNHucgbbiNtzSpEB5mWDFB/I0+ha8ZYsJazZHNyYTLCkvkSSMnl6HsmDMqVG+opJjB3/1XNy1eVC1HXbnc8i44jl07S2CzX1HC/Ryi8yi9fxk1FK+pyXDCThKApH9seo2RM+ugmbKk1CJ6SCJv3wG3sYkWvV9sbteSMY1L6N7LxEsLK+ksmNdMlt/kwzDB7J4747epx2b1x2pxbIsRGq1gvxNULcNVsN90nu9phhmSFjioVWTFY8v2Yci8V/cTPcSgieZpDXps63f9VpN0NbMwJflWVld9D+59ZZMxVtfKNmcKQRVu2B1Ohizbn20nNpQIswiYU+e4K+ajbveR6vXEbvPFWScdSOsGYfvCJNIZvOeARkRKw0joymb7Rc/KF5MoOXw67wc3Anvox06haw75pL532hfQOYtn2M2MPGWT2Uzms0dysLPqA9VHLSwfto2sSuyUQsLCUNL6IjMZvnKDmqjVY9JdmURBFt6CEs24C4UHnnytH31LKh9GFaHQ7Bq10ux9AtKB8bKhBx5+JC3kFBijc09BMJfrge9edPNRTt3IHOieC3uohkEekPMlgMlYHgKq0u2ZHvkYnD8lJpw3VcEMl1SJ6m3Ypl/iyFeAy2WLZnG5oR5RZilPCImZnWxM/qjqcBEr14fLW85gVOSap1685NyPY/DXVlBMeRNw1/ZGv2o47Abt8TIrilBgMzPck1T7St5C5PCcfzzBJnnYPZpj6aXjkeUufH6Yx44ELteI7kea4BdRJjSmY2WKQ8VSoRxUUEFrcHi8aXnCfFvroxvM8wup2PXFx1VahMkxPZy41gqnP7IlTFZVQ3jjK/IuGN+6RybS+Ztw+VafB1/lpOW26X3FQRRdtALNrcOEwVyX1soDyHasvkLY0t1Si7cuCz1WeGtcAGB2Kn3Pga77b4YVSQblR2gVf6r2nTT6k3QTZkzS4P0eepd/MlfDvJBtTqpkh2+lYgPqzTJfMl9smMXjKqSVcvWoOIQ7FCFqlQEFAFFQBHYOwls/p7bnd3PlozRqWcczUeDnuet9x/nwIP7YtvWzpscPxr7/FMJ3zudxPTZBAVrCWUPVgzDHfY+YWMJMmo3k8VOP8zDWhJ++F+c1WtEZrUs4j7HnTgZrelB8lRcFtc77NUg+lsj/5v75Cnp9HQ/ayXQSsqXeTay0KuCIU/Vgzmf4G0QG/KX4Y77liBfFk7yvc1WL83KInoaHhQswc/PJfVPO1drhp6cJgu81WLfGoKlE3C+eZ3ozxSQR/vh6o/wvngId+EcgoJ1ssicIItGWQSLqq3UV3JaldhZ32Kd+XckibNtfY0jsdpPxHvlDbzoZz4Fq/EXfYPz7SOQq8tCuztGuzjhmLdwF88T+6T/vLk4n99G6Gduq09KzB7XYpS8mi04IgAAEABJREFUQvL76Wl785biR/8y28jXZYEeR6vSAK1IyjYskvq1stB6n8Tgb6SlbLoErWs/wx90n2RDlkl/a2VBLItMWwIgXcZCRMpvRmOxLysh4/kW/pqI31r8uY/jvv0F/NTQlle0o+NCeWK/aD+MXnUrSlWRBV8tW8ZjptgZoGU1lDh2JV7uKsLCYsisgdXxYPwxd+AuXSEy4uuSD/AGvUNYLItkraK6ys6s/tehLX+CkmmzpP06wtyFeFOewhs1ROZHVRmfmpA/i2D9Aqlfgz/nIZwJsuCMlFk10Zr1REsOwRs9VDJeawnzFuN89B+C6jdgtduWZ9SMMAnF6wnzV5fb1xA6gfgn5ePvxfn+Q/xc0Zf/I+HGBFpGNpQFFu5kvA+ewdsk9QWr8Ke9jDenGK1VdwkULcxef0Jf/lcSI+fL+Ec+zZVswPN4Y76XgNHEaH86hjUeZ/QP+BulX7mu/cWf4H5xr9iw1ZzLrIOetZhw7iKxVfrbOAd38L8JSuIpV7b7FnqSnXkcb4aP0bMrusz7lL8lJRJMSmDvzSVYHY3ZOoI103E+fZbQTGszWh2CEVtLcvIgvLUy1mJfsORNkj9MLH3wYKNF/whBuIZwdXQNrJWHGK/iTJxOWC44SWuL3gN5+DEZP1YVs0ZjtKiobDfro7doK7YOJUpwlxX/vM+qMOs2kjOkf7E1zF0iYyJzaFUmRseewq8lWv0SwtnjJQMa+bxW5tHDeEtytu0m+pletsyBpfMJN4h/BUtxPr4cv2jLuGixuDwMkGBY+gmKoohpP8yD2hB+fHvpPXiNPKj6TjJ1Q6D+kRiNt7TdtsPSkliOzPVikIdU4VqZlwVyn/3yJvyCX+siL+1HfSgCioAioAj84QjofziPtuOQ2eFerFOOguFXkHzhPBIvn0Py/QcIa5yDPeB49NK/2zAHPo/VPY/g7bNF5gKSX32A1uZS7F77p9ZyWmYj9JryVLhsYSdLE82ShXit5ui2IQu1szA7NCQY8VeSL11A4s3H0Ho9h9VSDJMFkNn9AnQ+x331XBKvXI3vtkJvK0FXVkwEQKsqT2VrZBO9tGptMKM/Ip/xX5zXH8SN/jWvuidi7l+H8N1zSLx8IclBT0Hrv2K0kgWaZWB2uRyrbYzgmxtIvhz1/zRa/1cwm0Uat9rtmui16qFZ5uYKrVYnrEbVxKvSopgsmKvWEhldCjKxjn8Zq/og3BfFfunfGfKxPJm9UQKiWlIfk6fp/8BsrxEMulLsu0D26whr/w2zf39hHC1qdLTsBujVRG+01ra7SdB6H8ZSsffFC0m8ejXulKUYvf6KWd/EaH0CZmMX/5ubxJ/zSL4zGP3kOyXAbCCBbHX0NudiSjDmfXURiZfOl0B3MvqB52JlZIs9W20Z+2D0Pw9DH4nz9vkifzbO4HmYF9yNHRdZXRapVVug5ZRbQBk56HUaoVvWFia6JXOgLXqmJY0qbr5kSLT2J2NW1StWaLXQG7cTPQWyKM/F2EcyD7Wn4r0m8+z9L/CjftpdIsGRgffReWLbuSQ/G4TW4wLsho3RNErnRg5bXgZplrXRTCmtfjT2GRejjbuOkkcHUPLctXjzAllo3oiZbUifp2DWXC/B1tWi/2wJaFdjnnaL+FcTDQO94UHYA89GW/QYzisydi9dRFB0KNZZZ2HqOtu8onmfsZJg2N9IPnsaibL9+bNITt0gGay2mAOuQs99Heflc2UuXE/gHoTZoxOaXaqv9mUYLX7Ee1U4yPg5I8ej9bwKu11HUl1m9Cd+yZ1oUy8m+aLY9NpNch3kYB1wKWYVscjaB+uE/8NMvCzXyIXSx8U4X38hGc/HsJrJ+GgZaNVkvmUJNztadB+GNvkWEq+I7Os3EMQvE3u6o2WYEPlTXeZV6f+3S6veFr1qBoSBBAGThdFC/HdO2+xncsS3BJlHYPZtDF9cQ+LlC0i++3/Q6p8YbVuIj2JfdifMg2WsnUG4b11I4pXzSX4+CfOsJzHqi4yhozfojdmqOf4PfyL50jkkvxiH3u8imS9NpE/RUX4LNxIWhfKQRhjWqFq+BonAMPc9Bj36hxkSVmpuaFVroOlbxPQaHdCr2OUKbJlX9aWsqvQVR6t1mMyJq2DK32WOiL2vXow728A65l7J2lnSrhpWr/Ml6zoO94OLReZ8ebgTxzrqLOGcDXpM9DVEqyLHplxvPY9AX/UCyTcuICH3jCC4Bmt/uZdmR7pEvH4fzEZV8b+/iuRHbxPkFmH2exirj7/lHvzpc9D4IqwBh6FrYoJdS+ysh2bKmMlpatPkOKex3FfED6OpBHFHYCS+xH3nfOn3PPyC47EOOkT8lH7l+tVyGqFXzRGfU63VmyLwWxJQuhUBRWAPIlDuK3MPsnoXTTXbnk/8qu+IX/k+9sUfErv6I+JHHo9R9rc0Kb1ZWAfcT/zaQcQueo/Y5a8SO+AA5Ls0VWvs+2fixx6LFrdT56Cj1exD7KR7ZSEvRWZtecr9N+KXfUTskrexr/6OjCN7y7JT6lKyPYid8QmxK6X/yz8gdugFxE69Hbt549QCxtz/ZeJHdIuERXUORodLiV/9PRlX3YbdVBYcZMhi8xEyrv8c+6K3iV32NvHDTyZ20K2YdaSZVQ9z/9uIXf4R9sVvYl87lIxDu5T2L/Xlt/rHYp8kC46a1cuXVjjWGx9LrP8pGLXi6XKtIdap7xG/5kPR/674+DKxLq3RtXS1pEKw+t1B/KrPsC+S/q/+mvhhh2AfKMFHn7YilInR9VpiA49Hz5FT2bSqvYhd+L3Y/Ab2xaLzwnuxW8niR+okSsM65GHil7+PfZHwuv5pYs2PlX6vRZZCRIGqdcDtxK+Q/qK217xJvFs7NLPMoEjJll2v1h37+Oekrw+wL/lM7HwYu3F2SkDLqCeLJ7GzR+vUeeotuxf2mTdh14rgpkrQMmpjH/sSdvttuRkd/0L85OMk+NLTwuXe9eanETv6esyGNZBVO/bJr5Nx03AyLpCAReS0uPRfxu6SD4ld8Tyxbh3RrLQvZv9XiR/VXSTLtgyMzlcSO/DkzSyNBkcLiyESYDVE63AT1qESQNSLpxtk74N19JNp3y8dJL7fgy2BZfyMY0vnh4Xe7Ghi56bnVexKGbtzr5J4ITPdfuv3Gn2wTnqNjD+LD+X3Pw0h3qOOSJuy6B9I7Jx3xab3pd8viZ13PVbNqlKX3jSrJsbAR+Va/EzGVHy+THzerzsSo6YF5F2rfQTxq4cSu1Tm0yXvET/9epnrMalJb1p2R+xTpI/L35Y58jaxK2VOdqqfXvTGW0hgcpXMUdEp4ka7a4hfJXbI3Ez5d8Ip2Af8C7ttNYj8OfIK7JZNU22tQ8S3A1oRGWMd9ek2fsYPOxY9Oy4PA2S+X/OJ9P0G9lXC9dDDiR12H1Z96VA2vXofGevXiF3xPvbFHxO/+n7sJgeLPyIToYjVl2DgX8LoM+xLPyF+pfDodgkZ552emuOiYsum1ZL7yw1yTzoSPWNLcepIs9CanEHsTOGTUQujxxXEBhyFxCqp6ujNOmYQGf3qRYfp3W4kfV9OrI/c42iBdeKV2O1OI37RILEv4v0p8Yvvlumak2KSapTdFftEuYYuew/7MvHn3CvkYdLf5TrvAplNMPrfSKx3V3QRNqI5f8FHxC55h9iVQ+XaOBRrwOMyHrWkVrZ4E7lf3UHGDTKHzrkEvUaOFGZh9b2T+HVfyD1Y2l0u+yGHYpTdchucSOyUC7GqVRHZ0s2qht7jZmKH9Ev1qzc8TK5buZdc9r70+y3xU0+Sfl8h3qsuxOqi97mJ2AG9UrKlGtSHIqAIKAKKwC4T+OM01P84ruykJ/L4VItlY2Rmo5vG9hsZMXR5yqyXy6ZsX7iSmqh9ZhUMqxLEuokez0K3LTStkrY7U2RIgJFVBX07LmhmXHysimHuagc7NkKzskR/znb7x8jAyIr637Ge8rV6XOQzM9ArMVmzs0VfltRVUilKNEv8jcbL2A4QkdmyGcJf9GXGhX/l+rbI/t5HOpolY5spvpr6LneutzoRo2QI3qhX8PIrqtFjWTI8MfG9YvnmM10CpLjMrZgFvwYezUSLy1yJ2VQ+3zWi+arv8JrU0DNlfmTImFH5S4tVKZ0jlddvLpUAQpe5KW5uLvrFB6nrsRo7mn56dN+RbJS2nc5SczgjA83Y9XHfjupdKtYzhHdmJpXba6Jn5GDEYz+tW8Zfl3uhbleuabsKdBs9usfZ5nZFdlihGel5ZxtsxwnUSxFQBBQBRUARKE9g9/gGLm+ROt5tCChD9lACycWEXgu0eo3BWQvl/zGF3cmljCZQUzI1u5NNyhZFQBFQBBQBRUAR2GsJqMBorx165fgflkAYEng+oV0Ps9P5GDV2U08bnYZ9QC/kef7/0kDVtyKgCCgCioAioAgoAikCKjBKYVBvisAfiECsKVbHQ7C6HIe5b+ft/9zxf+1yTlvM1N/N/a8NUf0rAn90Aso/RUARUAQUgZ0hoAKjnaGkZBSBPYmApqNZMTRT35OsVrYqAoqAIqAIKAK7TkC1VAR+BQJq5fQrQFQqFAFFQBFQBBQBRUARUAQUAUVgzyawuwdGezZdZb0ioAgoAoqAIqAIKAKKgCKgCOwRBFRgtEcMkzLyj01AeacIKAKKgCKgCCgCioAi8L8moAKj//UIqP4VAUVAEdgbCCgfFQFFQBFQBBSB3ZzA3hcY+Q5h8UaCglzCpAvhzxmhkLBwNUFhyQ7a+YRFa0SmEIKfo7ucbOhD0VqC/MKfZ145Fds/FIcDsdETDmW7L/1tv8FWNS7BhvkECSkWO8MSYZmXv+t2evkE69cRhmKXqFSbIqAIKAKKgCKwpxJQdisCisCeTWAvCoxkQb98ON6Et3DGfIgzVvbx7+POnkxQlNzJUSzCm/QMzoSphO72gokS/B/fwJk+lWBn1W7du19MMOcd6WfaLsdWW6vccl5CsHos7ti3cSeI/2X71OH4BRIobhHcztEm3K/+grNcqr0Cgllv44waRuDJ+S5s4bohJD95BTexq1HkLnSqmigCioAioAgoAoqAIqAI7AqBP3SbvSYwChbLAn7wq3grl6BbVTCybbSiH/HHPoczZTxByc6s7EO0rPoYmTZobOcl2ZjcuYSb1sP2YqfttNxcHEiAkjePcP2mzUW/3oEEMws+E78/I1y7GDbJvmGmBHOv4XzzOf5PYnAJV/wgWbHIIpk+djZ6jSy0MDrf8R4WLcdfMIIgt3zEmIFRvzpasF2gO1aqahUBRUARUAQUAUVAEVAEFIFfgYCsbH8FLbu7ipIpOJ8+Q9jkQuxj/om1/2lYvc/BPvRvWF2aE874Gm/92p34OVgOZvfLsHp2Q7OMLV6HgWSHiggcCRq2FyBIsBMkRGZ7mSZJLwWJQtGxg8gkcNL9JKWfLb1vPgp9lyAh2SbvpyKyDLRmR2Ie+nfsI2U/6j/YR54EU27HW12mLiT0kqIvQehvJ5sTBX5JpIEAABAASURBVJgdzsPudZAEm2XtIPQkKxX54leEEW6chTvpHfx1JZuFtfpHYB91MVbWz5iKfkLs2j7L0BUGqf43d6MOFAFFQBFQBBQBRUARUAQUgR0S+Bmr0R3q2a0r/TkvSkboEKx+/Sos4NFzMNqeiT3gGIxq2ZIEmov77u24eeXcKV6EP/Fd3LmLUoGTP+0xkhOnE7rpYCFY+SXJ967C+eBvsv8F57t3CTYWllMgiaPZT+G8cx3OR1L/vuyjJGtSFv+EDv7Ml3De/5PUi473ryT5zSB8p7wKl2DhpxLc3YzzobR/X/r75BW8sm4CCUQWS/3H0kdU/+6fcabOFBsrBiblNW59rNfoiBZfIJkuCWwS6/DG3o3z3o3S3w0k378Xd/ESJP6r2CyQAGTh5zgjv0//5M+TdhMexvlA+v/oFpy3rsCZtlraJQiXvIvzxSMEs4fjfXuj6HxGgrB1hIXjRP5l3ECCyznP4QyX7F25XoKVX+OM+YYgr1hKE3jj7yNZxvID4TF6GBInSZ1sYQne1GdwPhKOqf4vx5m5JjVuUqs2RQCFQBFQBBQBRUARUAQUge0R2CMCo5KSBMOHjuXf/3iQO297nCmTZ+J53vZ82qbcXzCasOXxGPFtqiCjkQRHvTByqkjlOvxJ32xZaEsJzkaCpZMky7EhtcAOVg7HX7YSAgk6EsNlUf84YY3jJYt0Blb3I9HcOQQLRoEbNYZw5du4X8hif1+p73kmZpuOou8D3FkShIiIP+dV3NFTCSWDY/U4E6vHGWj+93iTJkttegtWfIs7dghBlT6SsRKZXqeBPgz3vRfwpJ+wYBHejO8I430xe0o/resRjH5fArxNaQU78R6uG0NQ0BFqFhPOeV30FaF1kr56noVRIw9vwlf4m8pHjKJUMljh+h/xFsyTwCiJP+NNvDkb0VqemPLD6twa76u/4m6woEZXjPb7o9Vqit72ZMyuEqRWyUZLLpFgZpzgDNCq2PiTP8CPYiBRDwUE877DXy/sNambdj/umBXQ8ewUb7N9d8JlH0sQN4wgSpKtG4k/dTE0Oyzdf6cGeF/fjZefUqbeFAFFQBHYGwgoHxUBRUARUAR2kcAeERjNn7uYV1/6gKFDRjH4q+G8+Ow7bNyQu/MuO8UQryIZoZ1vsjOS3pi7CWInYfU/HKNVP4w2B2N1PRijdh0kUkipCLW6aPvfQKzDAIyW/TH3PRCzZg7B4ukSDCwh+HEcYeMjsToekdbR+iCsvpeixTam2hOuIZgzkiDeBbPbiRJY9Re5Q7AP/gta3iN4M/MkCCsiLNgE1TugSx9G10sxjzoLPTs7rWObdwk4pj6G8+zRJB6P9sNIvPgM2jFPYdc2CHL2Re93CZYEMkarA7C6DUTbsBC/QAKUbXSVFUhkkt0dvcc5mJ0OEhv7Yex7BXrW1/hz1qPltMZo0gmq1EFrJD60FFszM8oapz616oegV5cAbUbp7/kK5hGui6M3bCt65uANHQm9r8fed4Cw3B+zg/Boty/BcsmwrS4hLFpJWBhAA7GjlfTf4QbsE84Xlin16k0RUAQUAUVAEVAE/hAElBOKwG9DYI8IjNauXc/c2QskS+Tjui5TJ/9IUZEEOz+HSZD8OdI7JesvGCPZCQmE4mUYDbQ6rSUr0oSyKEyvuz96xgSSj/Wk5C7ZHzwBZ/hg8MWeopUEeRKwNW6ElmGSfmmQ3QK9UYv0aUKCEYl5qN0MvWosXSbKtUwJFppXJVw4G61aC4zmTQmGnErikTMoGSIZsux6GDG7VH7rj2zJ6pyBcdzDmCdH+zPYV79LvI8ERFYMo15nWPUiiQfF3sjmp2+ULNgswlRaZmtdZecZGA3F9/UfkXz6oLSv9xwkQYtDmNzJ7J5VPRWMBXOHpf7dCn/5eHw9G6PuPmj5C4SVMGgvgWYZbj1TWDdHs0pg3Rq0xgdi1F+B/8LBlDx2JYkhk6BBJ8wybGWmqk9FQBFQBBQBRUARUAQUAUVgKwJlS8ytiv83p9vrtVq1KtRvWDdVrWkazVo0IR7f+dWu0awPyGLbC1MqKr4FDkFBHr6zncV7ZW3KNER/dKMZZWfpT00HsZHSlzfpepx3hko25gNiN40j48+fYx90dLo2+n/3hBII6bKnS9LvUXtd9KTOxIBIJiqrIKahhSITSIbErIHZ8z9k/G0S9omXoK1/HvfhC0guXQXSPKWmwpu0za6NUa81Zv1ob46RXR3N0MDJlczMtZKJsjHP+pLYzWLztU9L4NWmgoZtTsL1uMP/gzutEP2o14j9ZTQZt4zDKI3vtpGvrMCIozU9CK34ffzlqyVZJlnBrJbotTLFD/ETYS0mVmgasYmqorEwGmOd8HqqX+swYbz0VpK3n0ByTYUW6kQRUAQUAUVAEVAEFAFFQBHYhoCsrLcp2+0K2rVvzXkXnEz7fdvQpdu+XH71OdSqXWOn7TS6nYVe8CjelPWEXrSKLm0a/Utxi17HeeN2vJUrJIawwfKgWLI5KZGAIPU/MF2fOtv6zWjWA5ZKdsPxS6sCwnULCDcul4V8uihYJFmlrtcSa9kY3Q4JE5sIN6xIV2bXR6+SR7h8FWFJmQ6JZIqXSaZlQVomXkMyQlK3bhlhvpsuE0vDkln4C9ZJ5qcNQe4inB9HEiQzMJseQvysxzBbbCBcWiBZntImO/kR+g7+2iXoXc7Bql8T3fAINy0X+37iD3VKxIdNVdA6H47VQnw1dPF1LmwqF8nIoWzCRnys1B4dMltiNKpLMEaCo0IHvWEXNBkWqrdAz55PMFf4lTUPioXlPHBEoHZtCaZ+wJk/jzDMwGp7DPGLh2E2nkEwr/SneZX2+bsXqg4VAUVAEVAEFAFFQBFQBHZDArIS3Q2t2sqkzKwMjj7uYJ59+R4ee/q/9O3XHcuytpLawWnsIOyzziP8/k8kJ0ggs2yqBB5T8Od8ijNmKGGLgVi1G6HRBaO7RfDdG7jLphEsHYO/cCT+xrJAiQovs9/t6CWv4YwYgh/JL/kBd/J3eGvXgpkWNRp0R1vxBe5S0bdsLN7Mj/AWLk5XapKp6doLbcnnEtgMI4jsWjYJd/QTBIlapTISPLXpLVmUibhTvsZfOlXkxuJ+9heCKjdgdq6BlpTsytQncUcNwot0LBohAV1VtCoxtFQkkla1M++aYWHUai5B1dcpXf7iwZIF+o5gk2RvdqQgVi0dwK2YRLBwstg4Dvfrewi8KptbabEsCXIkeFw1Fn+VBHpJd3Nd2YGWWQOjWReCGW9KFs9Ar9eUlAtaJ8wBPQhHPoYzV/Qvn4I/W/ydNAaaHIvRMCf1/6UKhj6OO2OYBEnCe+nnhIWN0atnlqlXn4qAIvC7EFCdKAKKgCKgCCgCex4Bfc8zedcsNtregn3iCWjzn8Md/BDOtw/ijv0GrdF52H0OQ88yRLGFdaRkW+Lf4g9+GGfoWwRFTTD7n4pRQxb+IqHX6YFRvw5EP3/L6EXstD+jr3oF99u0fGh1EPmrMRrUQzPB2O9mzIYL8KP6Ic9LNiYb4+ArMOo1TC349dbnYPXuhDbnZZwhouO7xwmNU7GPuACjYd20TJOjsPuJjeu+wP1OZMS2QDsN+9zLMCXy0Wp3wep/Blru53hRP8MGQQupa10PthnhGFrNtuj1m6BFLotPFTYrB7PnpejhiJQud9iXhLUHYvY+BiMrW0TjGK2OwIjiHc1Cqx79owoSvBhNMDqLjDUbb6TY+O2jhPZZWIcIu9pxaQdajfaYbSXLtkR4jR5CGP0T3HYDjH06oWsaqZcmwVOd/TA79cFscih6zS1GGt1uFQ71YdSDOOKnO34IWssLpWygtAe97flYPdvDDNH/rYzxkHfROt6B2T4yNqVdvSkCioAioAgoAr8OAaVFEVAE/nAEtlk2/+E8LOeQ0fwkYme/TuycJ7HPeDr1GRtwCEaOtUUq1gn77Dewz3pUZB4idvjF2D2Pw2rXKhWkGN3+QqxXVzQrjU6rc6jofDUtf+bD2AeejX3ADdjdJRMUxQOx1tgnvSoyj4i+x4kdd6PUnYDduz9pDTGM9hdK/YvYpz+GffZLxI44ErPLBbLg369UxkJvepToeYzYGY+LzKvETz0XM9IfWa5nojc7ntgpT2OfJfXniI7DjsLMjEW1W+3VpL/Tsfscgm5vVRWdSjSn1TmY2OkvY5/5GPbZD2D3Pgf76POw6tYXBjWxTnoFu7kIG1norU8mduDh0V//oNcbgH3cY8TOFL7nvEbsyIMlyLqXWKeaIiybVQuj01XEzn+L+EkXoNepCjn9iJ11BZZeFgBpaDW7SBAr/e7XA12Tdpu3DMyu1xO7IGIlfka+9j8AvWz4tAyMzpcTO/tZYSnjd+5bxA7th1FBx2Zl6kARUAQUAUVAEVAEFAFFYAcE9raq9Np8b/Ja09HsTPR4JppZthjfGoAm9dkSOJjs1EtSL3oskrclcKi8hRbLEZ3x7daLMegZomNHXUo/WjwLfXv/2pxuSp3UWxZlCZjKrdmJ0khXXOyJdO2E+GaRyMZYZIO+uehXP9CsNCvLrFy1HpN64b2d6sobqVJFQBFQBBQBRUARUAQUgb2ZwG+4et2bse7uviv7FAFFQBFQBBQBRUARUAQUAUWgPAEVGJWnoY4VAUXgj0NAeaIIKAKKgCKgCCgCisDPIKACo58BS4kqAoqAIqAIKAK7EwFliyKgCCgCisCvR0AFRr8eS6VJEVAEFAFFQBFQBBQBReDXJaC0KQK/GwEVGP1uqFVHioAioAgoAoqAIqAIKAKKgCKwuxL43wVGuysRZZcioAgoAoqAIqAIKAKKgCKgCOx1BFRgtNcNuXL49ySg+lIEFAFFQBFQBBQBRUAR2DMIqMBozxgnZaUioAgoArsrAWWXIqAIKAKKgCLwhyCw9wVGXglB3kr8jWsIihMQ/hHG0SMsEJ/WrSH0d9Ufn7BoLf6GlQRFDuEucwlETwGB/9OGhIXL8NeuBT/YVaNVO0VAEVAEFAFF4HcgoLpQBBSBvYHAXhQYJfHnfYj7/WO4o97HHfsO7ohncCZ8j59fvIePdRHB0iG4E0YQOLvgircGb9zTOCPfFC7v44x4DnfKDwQSN/4sbf4m/Lmf4EwaL21/2pBg6ac4Y8cQJt2f1Y0SVgQUAUVAEVAEFAFFQBH4lQkodew1gZE/60mc778l0Gtg1GuP2bg1RhUI5ryNM14CiqI9eXHuQckqwlzZdyH54s98Gnf6cvTqrTCbtsfITBBMeQV35rydT6gVLcCb8jHekpVoVWuhm9ZPX17Fiwk3rpdB2OX01E/3oSQUAUVAEVAEFAFFQBFQBBSBnSCwdwRGxaNwP3sfOl2JNeASzK6HYHY4ErPXpdjdOqHN/x5v/eqdDwJKwQaJfIKyX4yFPqFTiF9STFjZT8PCkKAkX+qLCCoLXkKPoFjqE+5O2uHii3xQkti+vJ+IdOLvMCMjfU4fDM0uxOp5DOa+h2D1Ohdzn30J81b7ci+AAAAQAElEQVRTwVQ/ScqHZCXZID0LrVZHzC6nYXXoiB4zSymV+4gYJQslm5QkrKC4vEwgHIVRomT7MuXE1aEioAgoAoqAIqAIKAKKgCLwaxDYKwIj/8cX8Y2TsLrJgr38el3PRG91OvYxF2HWqYnGdJxnr8PZVA5t4Vz8Ec/i/DhHApB8vO8exJk9hOS7Z5B85hTcxRAmVuOO+BvJF8/FeeUskq/eibtkhcin9YQbviXx4rEkX7kE59WLSb5zJ86SNZvrg/XfknxT2r5+Mc7LJ5B860W8ZLptZe/+4rdJPHOC6LpE+jqP5Hv3464rKieaxJ90P4mXz8N5/RLcF08i8ek3+JUmZkwwQsI1iyiL8bBrYnQ+JxU0pieIgz/9KZKvnZ/q03nxBBLvfZbW563Hn/wayQkzoUl3jNq10XQNf9p/SXwxstQmCRrXj8Z56xwSL12A84qwe+sBvBVr2QwhksyfhPPeuSReFA6vnCscbsddsByJKaNatSsCOyCgqhQBRUARUAQUAUVAEfhlBNLr3l+m4zdvXVxcwleDhnLN5f/gputuY+zoybiut9P9+osnQMsjMO1Kmti10Bu2Qc/IlErJAC2cUvHvdLwCgvULCfIKZA3vEqwbjf/Vs4TN/oR95hPYjRzCTcPxZxShH3o/sVPuQm8ggdKUYZJxkcxKYqIEAv8gaPZPqbuH2Am3Yjb28UY+gbesUPrchP/DS/jVzsA+7m5iJz2A5r+LN3yq9CfVW23hmg9w338betyV1nfi/2E2sQnGSkasVDaY9xrOhA1o/W7BPuke7BP/AWvuxhu/qlSi/EeGZNGuRVv2d5KPXEFy3BTJMAVomTXRq1aVYBGCxR/ijl8MXa8XfWLjKXfAhv/g/rBcKpOEuYsJNqwDTaPsFebOwl+1PnUaFi/G+eKfBNlnYJ10L/bJ92A2LyGYO5qwMJmSgY0471+BX+UKqb8L+6Q7RMbEH/82/srcUhn1oQgoAorAXkxAua4IKAKKgCLwmxLYIwKj2bMW8NrLHzB18kzGj53Ks0+9yfr1G3cejO+CGd95+R1KlhA2vohYR8mO1GmNFgvByyVIyGdOE/Ra7bAG/pfYgUehZZt44+7Dy7ic2MAeUtccvW4HzI5HY2Uk8RdPIkACiwIJKox6ULMFep22Esi8hNmrTaVWeOOfI2h0FbFOHdP66nTAaHMiZutmmwOpMLsTxiESYLTsXCrTFbtta/w5Y7dkhTZr19DqnUL8uq+xeu9DMPISEnd2p+SdF/CiuC2Sy9wHfcAlWG17otcWG2t3Ida5M8HMkXhR/Q73AFYOwl+/n9h0jGTmpH2tNuLf+RgNW4Mm9chr7Qd4a07APKQfRm3hVLstZpcj0fUE3rpFwklk1KYIKAKKgCKgCCgCf2gCyjlF4H9JQP9fdr6zfW/ckMvS6KdpYUgQBMydvYBE9E9t76wCTdz0indW+ifltJr1wTRK5WJo1Q/HbLQI79HuFD9xI8nJs5EUFJquE6yS48Z9MQytVF5Dq9oArUaGJEmWEJbUwzjgXLTpF1Jy20CKX70TZ2WAniV6S1ts+VhHuK4QrXF7tPL6siS7U6/tZjGjblv0/EEkHu9H8W2dKL69O4nBQyS7s/nHcptlU79TC3W0jFpYvW4g40/jyLzuBfTC93A+fjz1kz69Vkv0kpEknz9I9HWUvTMlX3wh+n46LEpFa2tnQbWu6JllzKR7ozFaXclIxeQ42lZMlMzTi7h3dKb4P9JHtN93Jt7UzwjzJGMkybdITO2KgCKgCCgCioAioAgoAorAb0FA/y2Ubqvzl5XUrlOTVm2aYxgGpmnSqXM7MrMksNhJtUargTDnCzy3kgZuHv7qpXglidQafhuJ6F8JiPZtKsoKQrR4PawTPyfjFsm6DOhGOP1WEu89h7exCAxTMkplPxcrbSMZrDDadamTnIte/wzif55M/MbnMZvbBB8dTfKj4ZVkd2S4ooBI2pZqSn9E9m0uC/BG34bzwxz0o17H/ttUMv8xkfihB6dlt34vnIszcRzu5n9QQUer1RXroEvR3cmEywvwJj2MO2Is+gFPYv91Cpn/nEbGUUdV1BRWPCWIgqbSQsOSIMpJxWBbpCRIi/7oqVSE6HeODf+GdeNQYmX7DcOwb/ocu1c/NHtLS3WkCCgCioAioAgoAoqAIqAI/NoE9F9b4W+hr03b5px7wcn03X8/Bh7Uh4svP5OaNavvdFdGpzMxeBt33GyCRLRgL23qFeFHf4/z6dME66K/h8mGjARszE8HSdG/FFe4Bn/jutIGlXwEDv6yIbgzZhHaEiB1OJf4QedheJsISgrQm/VGW/oFXkFpcCQ6w3VzCNcm0Gu3RmMJ7qRvcNcWo1dvjd3/JmJHnCAByZhKfj4mmaFGTQgXjSIoLo3yon/pLXeJ2CBZmZR5hYQbVqE1ORqrcXOJNzTCxAq85UtStdu+rSYY8TDewuVbApfAJ3QkULSywBYeuauh3oGYTffBjBmQXIm7dGFalWaCJbtbIP2U/izO3UCwdpUEQ3KuadK2KxSOI1iXV9pHQFg4g2ClZMAcqY80NdwfrUiyRkkTvUpNjCo10NlIuHIeYZHYEMns7ruyTxFQBBQBRUARUAQUAUVgjyWg7wmWZ2TEOeiQvtx139/49x1/ott+HTCjxfjOGm/3xTrtCrTp95P84V3c6V/gz/gCb+LruJOno7U9FLNWfTTaY/ZpRDDsKZH5Cv/Hz/DmjpVgShb+2+0rRHOW449/Anf8J9JG9M6ZSphdCz2egdnpasxqE3C/ewP3x6/wpn+AO/FLArs1ZquO6FYIqz7DH/4W3rQviexy5yxAa9ReAoNtOzX2u0bKB5Mc/i6e6POnfyq2DsbPC4liEMhCb9AGNnyPN0P0/vi5ZJAke7XJ2lZZVJKzH2bX2jDyFdxpX0j/YuO0D/BmTUarfShG3RpodVqh5Y+Tuk/wRJ87+mkJFktTOFZ19IZSn5yAP+pjqf9SMkxvE+TFIJQgCgl86h6G2SqB//2z4uMgIq7uqI8k4CkklVGL7KghgVxXyd59+XzaDmHvjn0Lf8lCtNCKtERSalcEFIH/MQHVvSKgCCgCioAi8EclsEcERr8GfKP55VjHnIFRPJlg7jC82UPxV65Eb3MB9n77l/79i4U58G6sRusJ5gzFWzADYl2wBpyFUb+OLM7jGK2OwWxYE4lO0mbpcbTmp2H17AarR+LOGUbgNsTscSRGtapgt8M66T+SaZmV1jlPgia7G2b/s9FrxZCIQfq8CrOG9Dlf7Jo7ArIkkBt4uGS50l2Uf9eq9ME+5gIMdypeZOPCqRDrjH3EXzBbd5JAy8Bofy5Wi+qES0dLYDdcArt9sI66EXOfluJDeW3RcZbY8nesjtmwQPoXnf6iWWg1D8bqewS6Lfpan4TZpgnh6rH4c0RfQXPMY6S/Dm0Fg43eaCBW156QK/1F9bk1ROelorNV1AFavIEwFPna+QTzhopNYwjtLpj7XyftOoFliFwm1kF3C1vJPM0TO+b+QKi3wOx+lHDKkHq1KQKKgCKgCCgCvwsB1YkioAjspQT0vclvo9EhElTci33cfyRIuk0+/4Xdow96lrkFg91G6u6Tun9iHX0Ldv+TZYF/oAQaTSSoyMLofgVW64Zo0Vq+tJVmV5PM0KXYx98p+kXvMX/CatUMrVStlr0v1hHS77H/xD72P9iHnI1ZN0f0pRXo1TphHRzVSZ9HSfujrpQMVixdWcm7XnMg9nH3EhN91tH/h73/KZjtD8fqPkACGWmQ2RLzgL+IzL/ElzuJHX0eVvODsHt1kUBG6rferPqYvW/GPuE2rKPEhmP+LTolsMux0pIZTTH7XJ+y3Tr2Dvm8EKvxwdj9e6T1WbUxOlwg/d0udf/BOuwMzHanY/fpkG4vnmo5rbAOFN+Plz6OFR8HHC/MzhKbeqPFSvuxm2Ad9C/RIzqOEZmDz8OsV0Nal6pRH4qAIqAIKAKKgCKgCCgCvwIBpaIyAntVYJQCoGloVhw9Fkcztu++bmeipzIZqVY78SZ6DRs9FtuOXqmPdNoWmla5Oi2qj0v7yqu3KU3J78BGzcpAt0ujs21aV1Kgx9Dj2/dbi7hF9lfSFAmRNFPa27b4p1UqgaYLe7HJ2j4DaSwyMj62cNiOmsqVq1JFQBFQBBQBRUARUAQUAUVg1wnou95UtdwdCSibFAFFQBFQBBQBRUARUAQUAUXg5xNQgdHPZ6ZaKAKKwP+WgOpdEVAEFAFFQBFQBBSBX52ACox+daRKoSKgCCgCioAi8EsJqPaKgCKgCCgCvzcBFRj93sRVf4qAIqAIKAKKgCKgCCgCoBgoArsZARUY7WYDosxRBBQBRUARUAQUAUVAEVAEFIHfn8BvERj9/l6oHn97AqFHWFRAGAS/fV+qB0VAEVAEFAFFQBFQBBQBReB3JqACo98Z+J7YXZjcSLBkJO7E8fhJZ0904TewWalUBBQBRUARUAQUAUVAEfgjEVCB0R9pNH8DX8KipfhzhuL8OBGqN8Aw7d+gF6VSEVAEdksCyihFQBFQBBQBRWAvIrB3BEahT5goJkgUpfdkgvAP/ouwcNNMvKUrIAh/2XROriPIT6A1PRC9UQNCXf1fV38ZUNVaEVAEFAFFYHcioGxRBBQBRaCMwN4RGBWOxfnkH7hf3J7eB/0b57P/4owdgZ//O/80LJCgbO1k3Blj8fMK8FcvwS8u5BeGL2XjufkzWPIh7oTJhL6/uexnHQQlBMuH4I79kGDNPMIFX+MNuRPn03txlxb8Cva6on8s7rSJ+Ak5Xj0ar/BnWaiEFQFFQBFQBBQBRUARUAR+moCS2EkCe0dglJiHN9tBazsAM9rbHIDRqAnhig9whn+Av7FkJ3H9crGwaA3e4vH4Gxbhjrgfd/JEyWYFaL9cdQUNYWI5YV4euxTBhBIULf0c57v3CPQOGB0Ow+pyOFaHAzGqJ/EG3Yi7uLhCfz/7pHgu3pKVhIWzcb++jeSI2YTmz9aiGigCioAioAgoAoqAIqAIKAK/CoG9IzCKUNn7oO17BEa0dzgKs+vp2H2PRM8fj7fgR8msREJle0hQvEkyOQUE20m4hIk8/EKR2U59kCxK17tBmdLUp5ZRR4Kzo7H27YvR/hixQz6rZKfqtryFhI5kkwrzCRxvS/HWR+XPA4+gJF+yL4nt/0ww9AkSBfglxVv5W16RxFIFK/Amvk9Y4xis/U/CatsHo1k3jH0kOOp7FXYHHe+TJ3Cdiu3EWNEv/ftbfE5xLMrblmOssQRaAzHa9sZodzRmv6Mw41vpQ+xNFgpHsdmrBLT4EyalrqiQsLL6rdWpc0VAEVAEFAFFQBFQBBQBRWA7BPaewGhrAHocra5kQBrZBCumERQkUxLh2s8peagbicdPxHniOBIv/Aln3go2L/WTc3HePo6Sx47FeeZEkg8MJDlxxZbETNEc3EFXkXz8CJyno/pDKRkyQZb4KfWEcMaxwwAAEABJREFUxctxh96M88IZeB9cg/v6rTgLF28JZoJcnA9PJfHgIdL+SJJPnEJi+DCCtHlpJeXfQ4dg+SCSzx5C8rGjcR4bQOK5/+KvXF9OKiBc9x2J5w8l+ehxOI8fJse34CxYTrjNb/gcyeKMlfYZGF0Pw8iMldMjh3YtjN7XoRc/jz9XIqOiRfijHiH5xbMk3zyRxJP/wl2xWrJgP5J8oX+a41PHkri7C8V37EfJ2/fhiWlh0ULJFF1J8qXz8T67Cfels3Bmb/ktXVgwE+eLS0k8cohwOEo4H0/ihxmEftrgMLkB97vLSTx8KM6Th5J44jqcWfMr8UdsVtseTUAZrwgoAoqAIqAIKAKKwO9BQP89OvmlfRQVFvPhe19yxklXccFZf2LY92NwHPeXqgXNRqtZBwpzQbIolIyWAONvhD0+IePGL4lf+y529/p4w+/CX5gPFOB+9Xe84HxiV3xBxnVfknH2hfhD/4q7Vqq9lXijn8XLb491zhfEr/+SzOseR5tyEs6EJDjrCSY/g5/XH+uqIWTcMBR7QEOCUR/j50b6wf36VLyVfTGvGkrG9d8QO+USWPAWzsTR22ZdJBwLN03DGXQvYeu7id3wjej8FqurQzBzrARhpYy8FTjv3kjY9hliN34hegdhdc6UgOYt/NV5Yni5TTJPrF9FaHdGb2CXqyh3aO2L3liCohWLJb3kStD1Pf7sSdDxQeJX/xe7cU3cz6/Cq3EnaY4fETv+LLTqh2EddQNmjZV4Qx/HM08gdvFXxK/7loxzjsB76+84gonkcrzxr+Jt3Bf7wq/F3m+IX3gF4ehLSEyRqCoKU4u+w5saYlzwPRk3fIXVoxre9C8J1v9+P4ssR0QdKgKKgCLwSwiotoqAIqAIKAK7AYE9IjCaOWMeb772McuXrWL+vEU899SbrF+38dfBp0V/3RNlIUK8Mffj17mVWP8maFYGWrw25j5HYdXOwV80NvUPvGntb8U6dAC6JTFB9Du7rAPQq88jWLKWYNUEvHUeRscjMermpHSQ2Q7rrHcxahaAnkXY4kzMg0/BsHxCaa837YG2aQleskCyIbLYH5KLfuKfsKpkgJUlAchhmO3rE64YS7gxUdFnSSOFK4ZIwHQ05gG90e2oTQ5mz6ulXWvpL/JLmqz6ED9xHmav+mjSZxgaGO0OxvDz8TYtp1RKBEu3VBpJY/t/+KShVWlAmB8FKQiIBmitxYZObdFjEkxpeYSbagmHjikGWqwqWo195XgxYZ6AC+Lo+96IdcBB6JnSXmyi3jGSnfqMcCES3MzDX7YEq8v5mLWrgoyFXucY7IP6Egz/CC+yOHAIPeGRSBCGMYzuMm7HXIxeIyYK1aYIKAKKgCKgCCgCuxcBZY0isPsT0Hd/E6GgoJDygdCK5aslsyAZi19svIQEvgeGAbpOsG4J1O+EnG3RnFVLMh0ZsqCXACKRgVHNJxj9X0qeOZnE0yeReOkigtVp8bA4X5bsFlp2nQoxhVG/N3bzWkg0JIGDLlmju0k8ewKJp04i+fp/pP2KtIINCwnCbugN06fpd1v6bwBOIYj+dFnpe5Td2bgMrVpbCTpKy1If9dBrZ6CZqRNYPVUClTfxnjyeRNn+4t/xpJyEZJUEQamkfGhgmhKdSMAhVVJQyZYkWLMI6jRJ11mZEkRWR5Om6YK4BIuFBHNnEOSuFXYrCDcsINRbQo5IGNnoWcJq1O3C4ZQUx+TTVxNI7AjSqbMWwipQvZYIb9mMxl3RVk/Ej0Yo5wjJetn475xE4uW/kxz1rQRqv/AfhNjSlTpSBBQBRUARUAQUAUVAEdjLCOi/1N/fo329+nXYt2MbLNsiFo/Ro1dnsnKyfnnXXq4s8NdA1fpomdlgx4kCEAmXtuj2klImQZgZA38hzqA78f3+2Oe+S+z6b4hf/hp63bS4FgVY0c+8fJFPF6XeQyePoMQlLF6FN/I2CQA6Y539EfHrpP0F/0WvVxoJSWZEo4BQukw1TL0F0n+CVJRjSMBCuVcUiVhxyZwUSdakXDmSTYn+0YcyR2JV0RpcjXnp+9hl+yXvYl/ynGSj2kN5tVEqrFZrdCZL9mYTZSrKaw/zJUu1ugl600bli8sdZ2K0PwQm3k7yy8dJfPkIzthpGF3Ok8BSxEqm4373DH7YH/Os94XD18Svf1qCJalDoivdlgMPXAmS5KhsC4vWyRjliERklYU54Bni172PddBBaGtel7F5AW9tfpm4+lQEFAFFQBFQBBQBRUARUAR2moC+05L/Q8EWLZtw7gUnc8xxh3DCSYdz/sWnUr161V23KAwIS9bgz/6AYFUco5lkIrJNjJYD0JZ9jLe+OB0QhBJgrJmOv7pIgpf2siBfQ1hUG719VwzpX5fcRbjyO8mIpDFq1Rqj2z7+ypkESQloIgu9XLwJz+IuLZLASvQVFaI17YNRI1rg5+Mv/1F05kWSUK2rBFnzJaM0lygZJGkTqVtMsGQBVGkku2RR0pLp9yiIqdsRrWgswcp1pcGRL9mZMQQrNkjAJEFGJNlgIFpyLGGuj55dHSO7KnqJZKcWzwIJ2EqlIknZTbScLsKiNv7ENyTQ2FiqV6oibhsn437zPGHrv2M2lbLKtpIFuGM+hVr90Rt3RG91BOYxD2F1iwIuaVAoAY4jHFt2wKyRLVw9ggXfyJhInURpWlZjtKyQYOkUAifNMUwsxZ00HNodhhHZsXIwzoRRhFp1zFbHYPc+EV0rIpCsWhQ2RZp+xV2pUgQUAUVAEVAEFAFFQBH4gxNIr+h3cyfjkiXq3bcbN/31Mq698UL27dAG0zR23urQlwBgFMHQJ3GjfdhTuCNfxZmzHNrKor1ZKzSJDox9LsFqthFvyEO4P7yEO/IZyXQMJqzSTRbf7dEzmqE30gknS8Dww4uS/Xkcd+xYyKqWskWr0RFzny6wahDucAmGRomOYU/gzVoqwYYEAHYOeoO2hHNfEN0viszzuIsk6PE0tEiD1h7r6NNglrSV9t4PUv/98/h5tSUDI0FGFTOS2rJrFlr9AzFb2vjDHsEd8TzeD8/i/PAtREFTGaMaB2F2iREMeVRkXsAbKTKjPiLIL0Y3rC36So+0zHqY3c7ByFqO/4PYMOI53FEvSdsncb57TjJmA7CPOg5DK22w9YdXQBj9KwrJjQQblhKum4M/RdpPHS0BowjntECrERDMehcv4jjicZzRy6Gq1MmmVWuF2W6ABHvv4w57BvcH6f+7R4RDW8wDDsAQWpoZCseXxZ6npV54Th5FmF0fI6eq1IoStSkCisDPJKDEFQFFQBFQBBSBvZvAHhEY/eIhyuqGPbAXevQTt2gPArTsFlg9Lsbu2hc900h3YTXHOvyvWI2zoHgTQSJEa3AYVt+TJcNjg9EYs895WI1qSHYjlyAZYnS4AvvgKzAbZYNeFaPNCVhde6MVjsSd/qNkfmpgHvhPrAYS1MTkuOtFEsjUE/15hL7IdzgH66jzMHOqpBb0RvtrsPv1QSfKfhRA1j6YfUWmWbNUfdrQsncNLbOR2HQFVsv6kMzDL3HQGh2Odcgt2H26oxkyxHo2Vp+bMfdpAIl8kSkRvw4SO/dHqyJ+lanb/Gmi1eqJdeDlmM1Er1tIUCQ8kh56g2Owj74Gs0qpsF0LfZ+jMVuXs89PIOkhjH4nY3XogdmwNYYltk16BW/BCsKMlhg9TsKqXzPF0Xc0Ob8W67C/YtYBzGrobY7F7tZP7E9I3/kQbyc+3YTVMA6aLvYfjTXwRPRYSbq+Wnesnkdh1KiKeikCioAioAgoApUSUIWKgCKgCOyAgL6Duj9OVVYXrIOuxzr4hvR+kCzC+5yM2aQxmrUVgowWEoiI3IFXYQ+8Cqu3LLZrZm5modfpg9nvalmUS93AGzA7d8RodTxm/VIZqzpG6xOwOx+MbiYIi0KoVT0d1GimZEq6YfW/Dkv0WwMvkICmP2bPAzGyc9J9aHEJrk7GGig2DpR+BpwjwUnTKBZI12/zrqPltBQdV2IdeI3YLG269sNodQxWx/Zg6NJCg3hjkblcZK7GFjmrx+EY1XPSdonEtpsuQVNzzK7nYg0UvQOuwj5I7O4rPLJLA8mokV0DveWBYmOjLbo2TiYsbIa+bzcJAg/A7CRZue6nomcXE6xdjYST6PX7CUexWRjb0di0bYjZ8QqMmpFS0OwawuE4rAHXir3XYh14MWbj2mjiCtHLyMBocRz2wOuwD7xa5M4XG5oiiKNatSsCioAioAgoAoqAIrBXElBO7zoBfdeb/rFbamYczTIpW4dX8DbKWFhSXy4+qFAfnTQ4EvvQCzGypuFOWx2VbNk1Q3TH0AxjS9nWR7r0bYmMvpNDFNlkirwp7So1WjrQNDTTlt1CDqVg5zbNEHk78ncnbanZDi0civfNx7gr1uDnzsOb/BZBbgZ649aSDSvtV6IYLeKoa6UF235ohvhjic2VGiztdLEtqt+Bjm21qhJFQBFQBBQBRUARUAQUAUWgIoGdXOlWbKTOforAWrzp3+BOfl8+V6LVrvZTDXaifg8SqdKP2Jn/QjcX4H17I87bD+EXNsY47O9YTct+g7cH+aNMVQQUAUVAEVAEFAFFQBH4wxNQgdFvMsTV0NocitHnGuwrXiXeOus36WW3VaploNXtjX34n4if/hTx8+4hdvi52E3VT9122zHbXQxTdigCioAioAgoAoqAIvA/IqACo98EvI1RtT5mnUYY2RIk7ZU/89LRUv/j16pomTlodgw01EsRUAQUgb2egAKgCCgCioAisHsS0HdPs5RVioAioAgoAoqAIqAIKAJ7KAFltiKwRxJQgdEeOWzKaEVAEVAEFAFFQBFQBBQBRUAR+DUJ/LzA6NfsWelSBBQBRUARUAQUAUVAEVAEFAFFYDchoAKj3WQglBm7DwFliSKgCCgCioAioAgoAorA3kdABUZ735grjxUBRUARUAQUAUVAEVAEFAFFYCsCe0dgFHoEJQUExaV7opjQ34rEH+w0WDcBd95CCIJd9CwkTG7CXzULb8UK/IS3i3pUM0VAEVAEFAFF4H9BQPWpCCgCisDPI7B3BEb5Q3Fevxzn3evT+9tXkXz9SpLffYG/KfnziP1S6aCEYOUPuBO+w9uYh79sLl5hPuEv1btV+2DZx3iTp0kAuAuBUZggWPIpzgd/xhn2Bt7w+3Df+z+c+ctEH+qlCCgCioAioAgoAoqAIrA7EFA2/KoE9o7AyJGMx+pm6Idcj53ab8Dqeyzkf44z5GW89UW/KtQdKQsLVuEtnSYZmHV4Q/6BM3kyONqv/7/4cdYTFolfuxBxhflL8Sa9C3XOxD7wIuyDrsCoV4A/9EO8osIduafqFAFFQBFQBBQBRUARUAQUgT2SwN4RGEVDYzZAa9QZPbV3wWh1GPbAczHcWXjzphBU+KVYiF+4Aa8wj2A7P7kLSjbi5W/Ar9Au6ii9BwkJJKTecyoq0HIaY3U5C7vTgZj734g94EiMauqmZ/IAABAASURBVNnpRmXvYUDo5OEV5BIkt9NBmWzZZ+ASFOfiF5cQbi9JFPoEJXn4EjDJYVnLrT7F3sRSgvUJtJYHYtRtgV53H6weZ6PXrCGZrXKRlnQUJvPEzjwCdzt2Bkn8/I34JY603aorXLFlE15+Pv72bN66yVbnoefgF2ySQNMhLGfaVmLqVBFQBBQBRUARUAQUAUVAEdghgb0nMNoag2aiVeuN3jSDYOWPhPmJlES46h2K/1WHxN39ce7pTclD55GcsYTN6/bEDJLP96Dkzj44D/Qn8a82JEYt2bLoL/gR573TpL4rSalP/qsDxZ//QFnYEObPw/noJBL39MJ5YgDJ+88hOWsuEmOk+ifYiPP6ALGhI8593UjctT8lX38lC/909TbvYZJg8Xsk7u9A4o4eJO9sQ8kDf8JbtqacaEC4+gvxpQMlt/cmeXcnOb6M5OzFbBtMyJQwqoK/gWDZnC1+C6vY8WdjV8lJ63VXkXy1N8X/7o5zb1cSd55IYsxkglRwMkn8+guJH/9L8T/bkXxA+ryjC4l33kDimFT7MHcsyRcPI3F3D+Eo7W+uRdFN9Si+/zqc+eNJfnAlzrh5Kdn02xqSz+5Hyfi81Gno5uOOuoWS25qTvK8vyds7U/Luy/ibnFS9etsTCCgbFQFFQBFQBBQBRUAR2H0I6LuPKdu3JC+vgNdf+YgTjryY00+8iq8GDSWZ+DUWwJoER3XQSgogWQwF35J47i60Y2eRebvs/x5P/LD9CMbcjT9vgxhYgPv1f/Gr3Ub81hlk/kdkrr+DYPRNOKskdHKW4P7wHH54GPEbpU7qs/77FcbC83EnlICznmDaKwSci/3PRWT+dxmxU3oRjvkYb1Ou6HdxPzker/gcYv9aSuZt84lfeQf66o9wxw0l8FJRh8iVbRLwbJhA8osnoM/7xG+fJ3YvInZYLcI5EwiLnbSgs5Dku/+AvoPJvGOW6J1F7KBWBGPfwl+5MS2z+V2YVG+D1ecIguHnknj+NgkMpxEU5EkQtaV/b/iNki27TvqcT+Z/5xA7+XCY/zHBksgPkfO/J/g+jvWvhcJpNvFrn0UreJNg8gLpaT3eiJfw615Hxt/mSP0CMq65Hi3nIqwbH8WqJu2jlNbWUVuU1gukeegRLn4Bb3wJ1nWLybxNfPrnp5jGtzjjh0lWTNqLmNoUAUVAEfifE1AGKAKKgCKgCOwxBPaIwGj2zPl88O4g1q/fyIrlq3j5hXdTx782ZXfcYwQN/0Fsv1rpv/kxslM/uTPrVsdfPJ4g0NE63iJBQ2u0vEUEayTTk2iEXmUZ4XIJelZPlowFGPsegl7dSptnNsU68z3MugmpyCZsdSZmn37o+XNT7bXshrBxKb5TROh+h/dDgH785ZjxqLmOXnd/jPZNJOMzmXCj6IiKy/YgSbhiKKF+PGbvjuhaVGFidL4Uo1kbMKJz2Vd+RJA4DqN5MaHYHKxdjFZ7H3RngwRkKyTgEZnym2SMjM5/IX71W5jNJQj57noSz1xKcswYyn7ap7W6AuuQ/dE2zBU/FqEJK81L4BesLs2e5aAdcgmWFSnW0bMbYdbfRxJR4isSiCYaotdvDBlGJIDepDtacipBOiGUKtvuW+Dj/fgpWotjMfz0OASbQvRGzWHVLMKi/O02VRWKgCKgCCgCioAi8OsSUNoUgT8KAX1PcKSkJEG+ZI3KbN2wfhPu9v6mpUxopz5DcJOkVu+GSbhhBdRph16+bWY1tKoxon80IUyY6OZa/PHPkPz8Npwv78AZ/Ej067dUi7CkUIICCy2rJlqqJP2m1+6K1bg6aBq6v4lg6rM4n/0H54s7cL97izA3ykYBm5YRhB3Q68nx5k30Va0jdhZBlNnaXC4HEiCQuwqtSgs0S843b7XRasTR0jEHrJst2aMR+J/9S/ot3b9+g8DdhBZ5G1DuFYJTKFkXF00yR/bBt0mA9AWxIw8i/OEukgtXIE5Kf0nJ/jxG8tNSP4a/SbB2bTk9WWjxchTkcLM95EC1EsJlEggtmUmwcjr+1OGEtfpLAFVOxfYOJZMUrJ1NMO/ZLf6Ib960aWJbSKCLD9trq8oVAUVAEVAEFAFFQBFQBBSBSgjolZSVFu0+Hw0a1qPbfh2Jx2NkZWXSf0BPcqpk/3IDnbUEq9bJIr2RBDOZspAXnSUbo3X/Ft2OLOCjn+3ZWRAswP32eYLYAKxTniR2wSvEzrwXvUZaXDOj6ESiDLckXVD6HpasJShIEJaswR37MIHXE+vkZ4mdL+1PvBa9pgQ+kWwsRwKVDYTF0UnZ7kNCgqIo8jHtssL0p6ZDLIvQySOUbtOF0Xtks7Qriw8yJVCrdTrmmc9gnVW6n/G4+HA7RstWYERtSvfoH3FYORJn4liCMp16Bsa+52E0FR+WCK+gEPfLG/HdA7BOfRZb/LCPuwG9ft1SJT/xEWSi16oCK7/DHfMOzti3caavxzziIja7KMEP5UciFKZeqUEaRP+Ihdbtji3+RH6d+hjmsedhVhHdqJcioAgoAoqAIqAIKAKKgCKw8wRkZb3zwv8ryWbNGnLuhSdz3oWncP7Fp3LO+SdRrVrOrpsT+oSFS/CmvoG/PgejeTe0TBOj7RFoy97GXZGfXpJH/z+flRMIVhehN+iIrm+Ekmz0pm0wcnIkiPEIFn5EmJeOLLQazTEyfPxlUyTjIoFJZKG7Dnfkg6JTMlO+C4kStLr7olfJQgs34C+aKNmo6O9yRLjKfhJ8LCcYO1GyOXIuVoT5s/EXzEer3hy2/tfrdAvqie0lPxAsWk4qlsAjkIAjWLGW0JMIIlLT4FA0bwThygL0jCoYmdJ3rmRr5k0VfzzxIxIq3aMmvrSd8hr+UvksLQ6LFhEUSfBYPQe0hNich9agD0bVLMmCbcRfMY1gwyZ26hX5NEsyRLoEbDX3RavfD+Pwh7Da103bYmWi2aZwXS5BZKQxIFgxXvqUADE6ldST0bIfLP0Kkhnij/gU8wgXfUewahUEkROR4E7sSkQRUAQUAUVAEVAEFAFFQBEQAntEYGTHbDp1bsd5F53CWeeeQMtWTTGMdDAiPvz0Fv3RfuFX+B//HSfaP/0nzrcv4q4M0Tsfj9WkKZqspfWW52F3zsb/9h84g+7E+eJ2nNGygK97IGarVpJRao3eMptw3GOSMbkD5/NbcSevQKuRThlpVdtj7tsfbcOXOF/dhvPlXSJzF/6qTMkKZaPFqkng04lw5gM4X0j7QQ/hrloPegwt8kJriXX0FRKcvSTt/i0y/8X58mkJDlpjdNwfPcuMpLbskkXS6h2A2aEh/kjRF/28b5C0GT0OMquhWaXyVfti9WlBMEx8GnQ7zqDbcEd9RRDGpGt7i77oKKWzP2Zr4TC8VP7L23C+eJYw5yis1g1Br47Z+TDCKf8nuqTfL+7HW7CYMFaTnXoZluiQ3XOhQNqtlSAtsn/wIMlCgZbVGKNZV8IVr+J+/h/p+3bciSsIMzWpBHQTo925EpzOlLp/yS42DLpXbFiDlpENhiZCalMEFIEyAupTEVAEFAFFQBFQBH6agP7TIn8AiaoDiJ1yIWaTbuipvTtG64Oxe5+L1a4LWrwUg9kAc/8bsPc7AL12M6jVCaPz2SJ3OEYVC/S6mL0vx+4+EK1Wc7R6PbD6Xol9+C1YLapIfTZ68yMkCDkZM3Mt/mofJHCxDrkOs7YBtgRGnS/H6nV4qj0NemPudxn2qVdjVqueCo70FmdhH3ia2NoOarRCb3001v5nYDaon6rfejS0eD3M7pdg9zxMzGsJdTpIEHUq1hF3YB+8P5ppiF1ZmF2vFltFpo7I1G6H3vF07C69JdgSvyoo1dAym2D2vUb8HCAcRL5GG/RWx2EPPE3szBJpA6PnP7D7HSx+tICGfTF7Xkbs6PMxGzcQO5tjHnczVu1IVsSjza4tQeg50qdkiErWE1r7YnQ/A6un8Op4MNY+nQhm3o334yowq6K3OQ6r38mSqWsJdUS2o/R/7KPYrTJFm9iY0wlrwFWSZeoCkqmjQR8ZmzMlyG2EJi6LkNoUAUVAEVAE9h4CylNFQBFQBH4xAf0Xa9gTFMRbSWBwMma3U9J715Mks3MARt06EjhoFT2I1cfYV+S6S3Cxn7RpL8FDlfhmGa1ae4yOJ2JKfaTPaNkcvWE/jJqlMmYOeqP+mG16ozlz8efOkExHlgQLokJW7FqV1pidTsHaT/R3O0oCno4Y+3TByIgW/JGMjd74ACLdkYzZRYKyenXRtjtSmgQyDTDanYDV/TSsbidjtemA0VAChRZNQddEqWx2HYz2x2GK3Va079MDPTtDKirZNBMtpyXGvpFOsbX7KZhdDsaoLZmxUn1aVkvMzqeIH7J3OxqzeTeMJm0xqlURhTXEHuGbXS7oMoVB/a4YDepAvmSJkpkY9fbBaCzBZ/OeGB1OQ6+2knBtgbQHLaOeBK/HiL2ni0/Cu0ULjBZHYdQo1RnZWKOD2CX9p1geK0FZEzRru6BQL0VAEVAEFAFFQBFQBPZcAsry35qAWkVuh7BmWGiGkQ5otpHR0Uyp17ep2FLQ6ERip92O1XQF7qQVW8qjI00X3VF7PTqrfI+CqFQfpYFN5VLlSkUuZfMOdIo3mmFK3wZyyE+/SnWa0kaT460bSJkW9alXUre1bLlzvVYrNH8a7vAXcBYswls/H2fwDQTLO6N1brZFcqc46WgpTvqWdupIEVAEFAFFQBFQBBQBRUAR+JkE1GryZwLbOfFVuGNeIxn9bc6IRejN6u6w2V5XWbUv9gl3SobJwh98Dc6r/4ef1xnjyteJ1bX3OhzKYUVAEVAEFAFFQBFQBBSB/z0BFRj9JmNQG737WZhH30/81kHEW2T8Jr3ssUqjbFhOK+yBN5NxxSAy//QWGadcil0zk53LZKFeex4BZbEioAgoAoqAIqAIKAK7NQEVGP0mw2NiZFbHrFoNXVeIfxPESqkioAgoArsdAWWQIqAIKAKKwJ5MQK3a9+TRU7YrAoqAIqAIKAKKgCLwexJQfSkCf2ACKjD6Aw+uck0RUAQUAUVAEVAEFAFFQBFQBHaOQFlgtHPSSkoRUAQUAUVAEVAEFAFFQBFQBBSBPyABFRj9AQdVubQ9AqpcEVAEFAFFQBFQBBQBRUARqJyACowq56JKFQFFQBHYMwkoqxUBRUARUAQUAUVglwjsHYFR6BKUOIS7hOjXaJSHO+Yt3NxfQ9eeoqMAd8JLOGvF3lDYr5mA8+NMgv/dIIghalMEFAFFQBH4IxBQPigCioAi8FsQ2DsCo9wvSb7xIf5vQXBndCbH4n1zD/7ivJ2R/nVkwtW4I54iOWoKfuDjTvvud/a/iGDcI/irxR23CH/GS3gTviFIyrnaFAFFQBFQBBQBRUARUAR2REDV/Q8I7B2BkbeJYN36nc8YudNIPHPdr5fhsQ8gfuM3xPbN+d2G2J/5KX52LzT/DZKPnoS3qRG/72AHkNxEKhqzqmL2u4OM0y6CiRwAAAAQAElEQVTBjP1uCFRHioAioAgoAoqAIqAIKAKKwE4T+H3Xyjtt1u8h6Ev2Ih8vdyO+41YMmsJlhKtkl7X9NpZ4Rfj56/AKSiq22UawXIEWR8upg2bpUK44SBbi5a3FSziE2/zELCB0CvHzcgkcr1yrcodOnrRfj18s7csVR4fGvpcR79gavePN2Be/Q3xAG7SoosLu4hdtxMvNJajkN26hmxBfN+BXal8FRamTtD8bhadXkY0m0yxWDS0zm0qMoNJX4BIUbxTO+YRe5bm+0Bf7i/OQhFhahV+CX7Aer7CISoCyQ39kAPyCaFyLqARFWr96VwQUAUVAEVAEFAFFQBH4wxKQFevu71soi9ZEIknupjxyc/NxokBmm0BiZ/wICNeNIPH0SZR8+k+SDx+C+9RAkncfTnLUJFk4h3hDT6H4v1cR5I3EfbANxY9egjMnF0m54P3wb0oeOgDnyWNwH+tCyX1Xk1xWSFiyAvfbm0l89B6+G0VTAeGi50g8/g+cdZI1YSmJexqTmBnZKHUFs3AHXU7igQG4T5+Ac//+lLzzKm6REwkQFi7Bef8ESu7ZH+epg6Tt0ZQMHSIBUqRbRJzlOG8eTvG9B0v7o3AeOYDEuy+Kien2uOtwv75a6vfHfeZ4sbUzJU/+H86qKGAAUYS/8ANKnj1MskmHicwhJG4/ipKpSwijLvwC/GkPU/JAV5JPHEXy3p4kPnwbP7+y38GJP3k/4nxyAYn7+gvPY0S+HyUfvUuYKA3o/EKCyfdS/PzjeP4S3K/+TuKbTyQwLTeIyx6g6I47cf0kwaKPSDx1IImHjsB9fCAlj1xM8sfZhH4kv4zE3b1JjHtd+LXHee1W/DW++PMmiWcPx3nsKNxHulN07z9xSkoDquRqvOE3C8/9SD4Z+dNL/Hlriz+5Qym5tznJx44TVvuTePIa3EW5Akptu0pAtVMEFAFFQBFQBBQBRWBPI6DvCQZv3JDLay99wLln3MAl593MZx8PpqQksYumu4SbFoPWHfvGcWTcMonYsQcQTv4MtyAPc+D7ZP7fk+hV+2P9aS6Z1z2P3TYTf+bruHOK0E/4mPhfxpLx9+nYB+cQvPEX3GQ9zM4no4VD8afOISiYgTNuHPQ8HatadSq8nLUi86YEMa2wLx1Nxl9HkXnLp5j6B3jT1hNFJuGCV/ALj8b+y2Qy/jaJ+Nnnoi39Dm/ZcsnEFON+fQ1u/pnYf5sg7ccRv/YNzGor8aePlWxHEm/CQyJbF/OioWT8ZXRKh9WpBP/j+3ALfcL1I/DHjUTv+oD4EumQ/fKLCD+4CGe18ClahTd/InrvN4nfMlYYPIHhLMLLWyP9V/AGaSD+iL25+2JfPk76GpXyx3K+INhYvJWwnBpNMZo0hIJFBBsKpSDaEjgj3kTregJm/mzcYa+i9Xie+N9F3y3jiB3VhWDEO7gbNkXCIMFVOGUR5oUziV/+OFaDFQSzJxM2+xOxP0mbWydh7TMZb1zqD5zEjrG48xzM8yeQ+bexZN4o47tpGO6SBRFu3LG3E9R+nNjfR5Nx0yDsLq0k0BpNKg5L96jeFQFFQBHYmoA6VwQUAUVAEfiDEdgjAqO5cxbx2SffsmljLqtXreWt1z9hY9ki+WcPSIhWrRFGu+Mw7KixidGsJ1piI4GXiAq23f3lBIuXQOOBWE0aE/0yDGzMbv+HXns4wfSVaLU7Yu6zH8GC13C+fpkw82Cstq3QrIrqwrxl+CsWobeR/munDABDgpjD7sdsGgdNI6x/IkbfHmjLh+PPGy4ZJMn05It9JRsJk+PxJ7kYx5+DaZJ6adkSbPS+CKNNawlU5hLMWQedj8WqVQ00QM+SwO0StIzRBHNXE6yZLZmtEgnk8ggXpvsI8utiNJgmQc4iMGJo8bhk10bizx+Hn2yCfvQ1mPUbptSJxs1bmL8Sf9Uq9IhnOX+sQy4Q38WfzZJbDvSG+6G7a/HXL0wFJhSNkUCkMcZ+rQjzJxCsr4WWs5ZwfmTbKKRjGZ9xBKvE3iijpQdona7Hqm2l7QnF3qxMyJshvEbhL1+FceAbxHrVlkBTR8vqjNn3XHR/ktSLztUbQZ9HuCYfXDms2hytWGyYPUJsKkLb9wKsfgejbzFZHSkCioAioAgoAnshAeWyIrB3Edgj1n6u65IolyEqKizG94NdHyld3C6LKiItmkQYEpBEh5XuyULCRAxyqoJ8bJHJkoCojgQQy6UoC71+e1lMTyKYOBeatEOvkiHlFbfQSxKKP1p2nfSivrRar9ZaMh81UmdaUgKxHz/AnfAR3vQv8WePJswrzZYUriXwm6LV0VKy6TdT+mqAWa8euiPBg1NNgj/pW9xK18u7kSMyObBpKSQlk7NxPv7cT3Anfbh5D3OOExkPLTPKgJ2KYc7Cn/gOzsg3JBgbmg7QQtFVbgvdyv2hZjM0wygnWe6w6r7o9TQJdBYTFnv4P75BWP9yrFoypoWrCUvE/2lb7HInjYbaEpTZ8TSzyPWcKlsUanXR2x+NWaNIgtSPcEe/hjP6PYJ1JaQaBBJQLv4Md8zHeNMGSX9DCDZI8CjdIS+j618kKN1EMPkdafeWtP9UbJMx3cpXEVWbIqAIKAKKgCKgCCgCisAfiUA5XyRCKHe2mx42btKA3v26k5mVQZWqORx8WH+qyufvZq4pC3JLUgslElB45XuV802SdahSUzITxYTrZaGvt0Vr3RhWLyQoqiQDZUi0InuYkACmnKqwaDX+pkIk6sEbfzdhsjPWEbdjn3AX9qEXSSBRPy0dr4Kmr5NAqfyq3Scs3oSfm0toZoJZBNHfK5Uu/FMN/SIJbEogqxZYEjQ1GIg58N/Yx0sfpbs58FrMTm0IPZcw1gnzmIexj7gaq3Vtwh9fwJsn/pX+2U5Kp7xp4otEUGztDwViY1DeABHevGWjt2qPtnYhfv4MvKkr0Xr3Qdck4smojVZzf4wjt9hlH/dPsfVWjOZiu75ZyZYDV7jZLTAO+Jf4c5Nk8npjrH0bZ/BoCaAThIs+wVsUYAy4Bev4u4TpnzGatCAVNOEIdwvziMeJnfBPrG6SzSocIWPwGb6oRb0UAUVAEVAEFAFFQBFQBPYKApUtM3c7xxs1rs95F57MDTddwvU3XcwZZx9HlSrZv52dWhz0Elnsl0ZBdn30hhL8rJyAv0oW/GHUtYc//RH8Na0xOjQhzJ2DN2c8NDhdgomT0DYMxZsvgYSXEo4apHYtpx5G3foEi76TQMZJleGuwRv1EO7SgvR5iXxWaYJWRTJS4Ub8JWMJ16xI12V2wWhTTPD9N/ip5qEERcvwpryf7i/WXBb9ccLZP8iCXwKkqFVQgj/jdQnU2qC3jrJNrdHDdQQrF6IZWejxbLSSKXiDPyHQJMtTJPpGP4a3cB1alRaY7QeiV/fTgdXWsU7kTx3xZ+Fg8ac0EIz8Gf0ZYdrAyIJtdr3uAOl3Lv7kl/GL9sdslQOaJZmuDlI+h2C+ZLbsbDmWIG7dcPxpE8FNOcw2r+Qy0fMm3qwZYNfFbHkERrN6sH45YSgGlxShxWQMa1VHNwJh/wPBmsWQGhoff+y/cMbNIozXwWzWF6OlBE2JtVDZvzWxTeeqQBFQBBQBRUARUAQUAUXgj0BA3xOcsCyTVq2bcdSxB3H4kQOIAiXd+BmmB5Lt+TmO6vuitzQJPr2Q5OeP42/IQW93AmaDAP+7W3DevobkGxfhDFuEfuj/YVYvxJv9NYHbDqNjd4wG/bA6NSec/AlelFEq17cWb4DZ4UQMayrex1eRfPs6km/+DW9dXYz6VUDTMTqfBvP+g/Om9PP2rbiLVhBm1ib10upiHXoTuvOx1F8q7a/Bef8/eCtd9PqNpXl1jP3OxaiyFPez66X+WtF/Ge70EoyBV2PWstFr98LctzPBnEel/iqSb11G8qPXoNHBmBkaWlx0VNPwh/2V5JtXk3zr7xK8SFAV/aMJZsqKzW9avL74czyGOQX3g0iX+PP2vyWGaSNBlbVZbpsDqwFGi1qSifoe2h+GaUfjqUubjpg9+gq7/4p/V5J883KcIcOgVkP0WGwbNamCeD30ajb+1Ic2++NMzMM44BAMI47W+AA0dxDum1eQfOsKnNHTCa0cSJkXw2zbjXDqv3BeF/vfvgl38kxpcxBa1ZR29aYI7MYElGmKgCKgCCgCioAi8GsR0H8tRbu1nurHED/3ZEw0tGrdsY+/C6t+OYuze2Cffh129RrpQr0O9lH3ETv8aqyuh6Fng5bTGrPnRdgHXYrR5UT0bheLnluxO7VHl0W2uc9p2ANOwqgSLd4z0Nueg334KXKeCdTFPvtD7GZyqNlotXpgDbgOa/9z0TuJrn5XYh92IWZtkY0CozaXYp/4D4xuUrff+Vj9ryd2xl+wW0imJ1JRewCxI27C7jWQYLVkafpcSezA0zDr1xQPER87Y+1/BbGBF4n+49H3u5TYMTek/zEI5GVWk6zTScQOvQ6jxynonc/BPOh67P590Q2pj9fB2O8a6eMazO4no/e8BuuYG7Gb1JfAS+rLb5E/tXtiDZT6AeeLrhMx+l5MbH/Zz/+UWGsR1jPQ2pxF/NiTidRLiWw6Rnux+6wXiPftgKZpUiabmY3R9gzJut2IuZ/Y1u08rIOvwe7cFd02RUDG5pxPsZvLYdlmVkdvd5qM1/WU+WOdcA92t2ai10Krf5CM1b+xep+K3u1czIFi28nPEOu2rySpdPQ2cn7CXzF7Sn3XszEPuQW7Rz/S/zhHWSfqUxFQBBQBReB/QkB1qggoAorA70Rg7wiM7HoYjeqjyX9Y1dDrtUOL4pcyyNHCumELCXDsdImmo1Vvh968N3pDyXykZKUsqwF6456SYRgo+wEYjZuiGdJEj4m8tK9RPepBCmSzaqE3aIkes+Qkht6oB7rEPXICui3ZiJaSMdkfa58BWC17YNSStpqWqsauidG0rwQyA7Ha9MKo3Vxsbirts9L1El5o1duiN+sk/U0mGPom3irJiuml1ehoOSLfrI/oP1Bs3R89+hfl9LJ6+bSqodfritVG6vfZH7NZe/R4mYCOllEPvUkvzDYDZO+P2aCRBBGRs9J26y3yv1orjJb7S38i36I7etWa6A17pIJKBJKW1Qi9bn2xt1zjjIinyObY5QqFgV011dZse6DYtz9Gk5YyXmUyMWHZS1iUayKHWqwGev3uIn8gZpk/tlREmwRbev39xA+pa7s/ZkNhU0f8jf5OTRcBiXz1BlG92N5W9qZSlx2XCrUpAoqAIqAIKAKKgCLw2xNQPeweBKJl4e5hyR5jhSzcJa2i6fL5S23WBL8uu1aZLimTfqi0Lt2xlrEv8au/xT6gH8Hsr/HTxeXe0zo0TT7LlW45lHLpX9uuL1G9ISbI55ZG2z/SxBfRJw22L7PTNdJnSp98/pw20r9WqT+iR9PFNH372qJ6ab99AVWjCCgCioAioAgoAoqAIvBHJbCDVeIf1eXf06/fti9v8iOUvPl3NonLpwAAEABJREFUnCHvodXvKXmi37Y/pV0RUAQUAUVAEVAEFAFFQBH4oxJQgdEePLJG+0uwT76b2GXvEuvXXgVGe/BY7tGmK+MVAUVAEVAEFAFFQBH4AxBQgdEePIhaLAcjuxp69G8S7MF+KNMVAUVAEdjdCSj7FAFFQBFQBP74BFRg9McfY+WhIqAIKAKKgCKgCCgCP0VA1SsCez0BFRjt9VNAAVAEFAFFQBFQBBQBRUARUAT2BgI79lEFRjvmo2oVAUVAEVAEFAFFQBFQBBQBRWAvIKACo71gkPcGF5WPioAioAgoAoqAIqAIKAKKwC8hoAKjX0JPtVUEFAFF4PcjoHpSBBQBRUARUAQUgd+QwN4RGHlF+AWFBMH2SQaJfPySBITbl/mpmjBvHu60b/HX5opoId74t3CW5f0inaJIbYqAIqAIKAKKwF5CQLmpCCgCisD/jsDeERjNu4/kPZ1JTimonHRyIu5rJ5N88yNCz6tcZidKw4K5+HO+I1gv/Tgz8cY9jjdzoQRGvyDa2ol+lYgioAgoAoqAIqAIKAKKwB5CQJm52xLYOwIjv5iweBPBt0/jbpM1CvHGv4y/bBJhIilBzC8Yq1CUB67okEDI7kn86h/IPLwr6NovUPq/bLoRb8SDJL79mECSaf9LS1TfioAioAgoAoqAIqAIKAKKwG9JYO8IjCKCtS5Fr/IS/rjV0dmWPW8k/nwdrVEHiNlbyv0Swrzl+Ktn462cR5C7kdAtl00KPcLCVQRr5uAun4W/Ye1WgVVAWLSWMFnWRoIlt4Bg4xK8FT/irpqPn59H6EswVdprmJQ+Ni7EWzYDb/USgqJCCbKiStGVENmSTWLTMvzlM3BXLiAsLCb0igk2iU4p89YslQCmpLRNabtisWG92BjpXLuMsKS4tF50lojORAFhwXI8ae8umyU2iQ2RSUGSsGgpYe4SwrzVBHkrCIvLdIvvBSvx18wW32fir5O68kFlxKZotXCbgbtsDl6u2OCJ/5FJalcEFAFFQBFQBBQBRUARUAR2QwL6bmjTNiYFEjxs3JjL/HmLWTB/Cfn5hYThz11oN8IceD7h2Edxi/x0H0EJ3oxvCbPaYzRsimakiwkTBHNeJvHmFTgf/B3v4xtJvvUPnKlTCZyorS8B0WCSL59N8p0/43/2N9y3r8EZPkSalgVCG3DfP5XE+GUQBRruerxx95J45XLcT/+J/+FNovsenPmLCCOVydW4394s9VfiDboV793LSX7wDO6mIiAf7/s7SXwk9W/fgPvZP/DfO5OSlx8Wm54j+Ybo/OwW3DevJPn1R/h5kvmSVuGmCdLHNeKH2DjoH3jvXUviizfwNpbq/O6/JL8Sm977G97n/4f/6RUkn70Od2GuBEISTA3+J+7ELwinPoX72jkkho8lTDqEa78m+erZOO/8Bf+zv+K+cwPJ77/EyyuWXiHMHSO8zsf58Fb8QTfhvngByYkLf8mfb6X0qrfdgYCyQRFQBBQBRUARUAQUgT8mAX1PcGvt2g289tIHXH/lP7npuv/y0ftfUVSUXoT/LPubn4FRcxL++DmpRXq4aRzB0mK0Fj3RqmVuUVU0DWfwZ2gDXiJ+9YfEr/wY+8AuhDO/xl+1jtBZLAHHvwlb3o197Wep+tjZt2LkLCZYHf3DC1tUlR0FS17DHbcS85SPybgy0vkGdqfahCtmSWbGJ1zzFf7K9phXfE38io+JXfgYRrW5+BPGp+Iq2EC42sI48gliV3xE/Jo30J2n8Yf8iHHCx6LzU2JnXI2eN0kyTvMlcMzF/fI2ghpXp2284kNi592DEZspAdoIfD+yTAKgxbkYhz1I/HKx6erBWO2L8IYPIqjeCfuEp7D7nYbe61bsa74n44iBaPoSCQZvE9/vwr72UyI2sdNvQMsbjDdlFNEvCf15HxBoJ2Nd/C7xKz4jduJZsHwsfhj1qXZFQBFQBHZzAso8RUARUAQUgb2SwB4RGEVZom++Gk5eXgHr122QwOhLNm3M+/kDZtXD7HYMzH8db/16/HljCazGGE3aoBnl1K0chF/YEK34OwlM3sGb+AHhJgl4Ns3D37QaVn9LsHF/jEN6YmhRO00Cq30w2h+DlhWdb7t7k14hbHE5VuN4ulLPRm9/LlYnCcriEjFUPxDjgP5oc6S/Ce/gz/weCjzJviwjSjhFjbQ2R2LWqIumyZnRGqNFM6h7HGajtE69Thv0bEOyPesk2JpCsESGN3sJ4cR38Ca8iz9nDHhJwnUTCQtEBx5a66Mwq9eGSCc2Zuu+sHFBKnCkstfqL/HX9sc4uHep7wZa7S4YLRuKXukzz0Wv3hrNn0ww4S28maMJMg/DPOpkjMr0qTJFQBFQBBQBRUAR+N0JqA4VAUVgWwKyct62cHcrCcOA6Od0ZXb5nmRYJJYoO9/pT91Ga3wweo3V+N+9hL9sLVqTA9BrZqVVZOZAFHXkrQDDh7ULJQgo3Te5aM07oVerLgHLGsiQwMmi3CsGdlW0zHJF5Q7DgvVoVRuhlSvTMmph1KqDZpsSyMwhmPYZ3pK5BJvWEOZLcJMoKScth4YJkX2UvgwdLasmeukpUb3uoDkOFG6S4MaAvCVbfFi7ktCsj966E5sDQVNktHJW6dJHmb7KPgtWQVZTNKt8ZRZavBr4Em0lHPTmki3q1hGtYCHu/O9wh0pma+q49E8GyzdTx4qAIqAIKAKKgCKgCCgCisBvQ+Bna928pv7ZLX/HBs2aN2bAQX3Iycmieo1qHHXcwVSrXmUXLNAkkGiKsU8/wvmSQQkaSKZjH3S9VFWWBD1RkFC1sSz0u6IffANW2T7wMoz9TkavUxeqyl6ygtAtbZf6SIKTR1icOtnmTcupRSgBV/l4LiyRrNX6tYSOhz/9Kfy85lgDb8Q66DqsAy7AaNpkGz07XZBZHU2vhd7zajb7cPC1mH0vQm/RGy17pzVVFMypD8WSharge4H4vYGU0riGv6EYrd3FWIfeTKzvSVhNJIs17hnJ0qFeioAioAgoAoqAIqAIKAKKwG5JoCwk2C2NKzOqXv06nHvhSfz7jpv4139v5NTTjyY7ezupmbJG2/vUM9AbH4h50FWYnY/FqBbfIlmWRmlwLLo5iGDqYrAz0G2LcNnX+NN+QCvy0eocjFFnIv4335f+rU5AuGkG/owvocTYoq/ckdn9PLSFT+Mujf7hA6nwcvGnv4o7Y4IERhp4kuUxsqBKtgQ0DsG60Xg/ThLBXdxiXTBa5eF/P1iyROJDLC6ZpFUEU14nWLYOpEt+8iXZI3EndBNiX+kP+uodIVmuH/C/K/s7JZ9g1Tj8uYvQ6vZAr2oSzHoS9/tvCII4eq12Eny2BXcNiIs/2eXOCCgZRUARUAQUAUVAEVAEFAFF4FcmsEcERqZp0LBhPXr16cp+PTtRq3YNyfLsqumaJDaaYnY7A6tlCwlCKiGa1QH7yDMJx11P8skTSDx1PM6IcVC/A1rVDLCbY5/0X7QV/yH52FEknj6Z5HuP4oft0epVr0Qh6E3Pw+rbEv/T4yl56hQSz5yPOzMfvcG+aBkGZvcr0PMexnkiqjuN5FdfEzbpsXPxS2U9atUwD70VI3hLbDxS+hMbX/0LfmFTjNZNt/z8rrK2m8tqojUS+9a+gfPMISRH/0iotSR2xj1oy+/FefJ4YXMSzvvPENY6Dqt7L3TLwmx3GNqGV3CePUn6PZXk248StrgWvd5mxepAEVAEfoKAqlYEFAFFQBFQBBSB35fArkYXv6+Vv7S3treQefUFSP4jrUkz0CQTpFlG+lzeza53knFQNzRDkGg2evPTiZ3zPPZJd2Kc8CD2Kf/G3rc9ui31GGi1+xI76w3iZ92PccwdmKfcQ/y4fxA/+VbMNg1EYw2sU94l3qMxqSjErCXBz3XS5jms4/6NedJDxE6+EatFY+kT0Xc48Ys+kP7+KfruwT7tLuJH/ZXYMSeJ3VUwB4r+gQeil0uUmYe8IzLd2fJqhHnYP4n13V8CFNCqdMQ+8RkyznoA46jbsE57ktihJ2BWlcwUovOgB4gfcACSRKPspTW9mIzLrpc+oxITo8WJxM58WWx7BbtLazQJUrU6/Ymd/iyx0+7GOPYurDMfI3bgkRg5EjRKKKfVGSi8niB2+n0YR/4T86y3yDjiCEw70ql2RUARUAQUAUUgRUC9KQKKgCKwWxGIVvm7lUG/iTFWdbSqObJk34H2WA3J3MTYLKTH0ao1wajfHqtBW4xqUi9BAZtfOlp2Q/Q6Ut+oPWb0r8VlVkHLqoZmRSGYBE9ZddFi0XHUSAMzG71Gc8yGHTDrt0DPqSpBkR5VggRjWpWGGA06YjWS/qrUQouLvswskMhKy5DsTYYEHpqclm5ahujPFJtLz8FEyxRf42VyupyLTGRj4w4YteujZcRLpaUupVPOy+nElD6riF2lUpgZaDnSrroEcBnSV0pWfMuuj163ndjaHqOW9BGXurI2moUmvut12mI16YhZq6H0q6KiMjzqUxFQBBQBRUARUAT2FgLKzz2JgL4nGbt32JqKPP5Arv7R/PkDDY1yRRFQBBQBRUARUAQUAUVgMwEVGG1G8fMOlLQioAgoAoqAIqAIKAKKgCKgCPxxCKjA6I8zlsoTReDXJqD0KQKKgCKgCCgCioAisNcQUIHRXjPUylFFQBFQBBSBbQmoEkVAEVAEFAFFIE1ABUZpDupdEVAEFAFFQBFQBBSBPyYB5ZUioAjsFAEVGO0UJiWkCCgCioAioAgoAoqAIqAIKAK7K4Ffwy4VGP0aFJUORUARUAQUAUVAEVAEFAFFQBHYowmowGiPHr69wXjloyKgCCgCioAioAgoAoqAIvDbE1CB0W/PWPWgCCgCisCOCahaRUARUAQUAUVAEfifE9g7AiOvEC8vHz/YPu+gJA+vqBjC7cv8VE24aSbOhM/wVm4U0Xzckc+RXLxp53TmjyPx6Se4O7BRlP7qW+gW4xdsED7rtt2LCgh+LXucjfg/fkRy+hwCPPx5n5GcOpmgxP9pn4pm4Az5HDev8KdlfwWJsGgp7qRBOAtX/JLpQFC8Ad/b1qDQKyFISsUvmGvbat1TSvJwhz9NcknBLzI4dEvw88vP2TyC8GcC9YvxFs+X+bhjU/xF75AYOpGdmKk7VrQLtX5h/g7vW7ug8n/WxF/2EYkvR/1POP72TgeEiTW484aSnDEVL7eEnzsdN9sYJnAXzt0pTt60Z0hOXrC56e5+oOxTBBQBRWB3J7B3BEazbyP5n6Y4YyVIqWxESn7Aee4Qki+/Q+jKgrUymZ0oCwsXECwYTrhJFvDOLIKpL+HPXiSB0U8v2IIlnxOMfw3/l60Xd8LKiiLB7CfE9yNxHjkI58Euwqld+ljO3ffvw19XUX6Xz7x8WD6SYNlKCTbyCOaLvxN/gJLET6oMVo3EnyxsNuQJy58U/8UC4abZBBNeIVixSGzddXXuO93x5m7bPph+J8lvvyEocret/EOVyLwP5GQXsR0AABAASURBVHryy4UUzgwZyxfw5y79BZ4WEUx5iOSD++E8JPNW5qrzSE9Kbu1DyejlP70gDT3C1Z9R8mA/3Llbzb8ye8X0MgODyQ8RTBrxkwFUmfyv97kc99HD8Db8DI2BzKlf7WnGz+i3gqjAK+NYrjz88Wn8MYP/BxzLGfFbHIZJuZ+9QMn9B+J+8zrByH/hPHYEyeFyv0sKi53tM5qXud9Scm833NkJtJ1oFy55m2Dh2p2QVCKKgCLwOxFQ3ezhBPQ93P6dN1/PJhz5MG4iqNhGvtS8sW8RbFom5ZV8FYUiv6OFRln91t9/di9iV48i84huoGuiu2wTwcCXxZvoLSuST73jbWT+933iVeWk/Cb6w6j/7T1+jHRF9eXblB2n2sqiVLosK9r60+h4Mxl/GkfmP6eTeeUtkHU+ZnQse8b5t2HVLWshSqJ+5KOsRJyAVFn5ws21sLn/retrYh35DBkXXYNeI6tcAzmsxB+91eVk/Pkd4i0aUnG1EEoXkX9b66fcS+p+0satxqLRYcQue5f4/v3ZcoFEemTcAvksp/1XPUzxElu2N9ZRmCZ8KF8fHe/Qv59iVFof6dieMym7hPN2fRcmUfut6wPJmE16RjKhH2x5+m33JX79eDIP3bdib9LHDudSRenUmdbhBmLXyryVuZr5zzlk3vw3wk+OILlYgrGURNmb2BdxKj0NFjxNyUfjMC4YRcahHcqNMfjTHqTkCwnCNyVKpcE6aQyZf7oBa3NJdCA6xefUtRmdbrNH9TJfIr+2qZOCUOqkvRztwhbprmSeSGbc/f4KEoOnV6IzarOjPqN6yXrsyKaI4db+yPm2DPLwxj1J4ut38Uu2mGIe+TVZ//nXVhy31Fd6FOxg3lXad6Va0oWia1tb01Wpd9GXmoOpk9K3sjLBU1qyzUdYsh531KsYB39DxtXPk3H5x8ROOZVw1td469dEV+2WNqIvZUPEcktp6ihc9CKJ90ZiXDKZzKM6VZiXKYHoLWonflRUGlWU26WPlB87sLmctDpUBBQBRUARKEdAL3f8xz6scR56rUF4YxdW+E4JNw7HXxxDayQLtXi5pY+7iWD5BLx5I3Dn/oC/TLJBJcktjMIEwapJ+PNH4M4Zjrd4OmFegQQDZSIu4bofCfLL2sgCtHil9DVW5IfizR2Nt2oZoVO6iPPWEyxZmH6a6ssT8dWStchdgrfwB7xZQ3EXThZdkokq+7IL8iX7Mkb0RLpG4C2bS1giT4tT3csCaONcvPli1+yh0na8tN2y0EuJ7NSbQ5i7SoLGFQRrp+LOlv6K0nrC3Nn4i36QsmG48yfhb9xQbr0uC6xNc+VJ5gi8qP95YwjWrCb6vi7rNsxfTLBhLaEXpIucdQRLx+HOifwZKf7MJyjj7eUSrFxE4DppWRnBsGAh/sIRuLOH484bi792FeHm3yEWECxbRJBYTrBotMgMFRsnVrRRMljBqqnCb5jYKHoWTSUolkVY1IMsMMMNSwgKiqIzwsi2ZePw5ohsNBdWLK3gS0rol7yFxeLfRLx5w9N9yFwKCgqJ1kAg82itsMxbKr6MEl+GiS8ThJ3wLlyGvyhd5i2aRlAoq9Cy+SGww7x5Uj8CL2I0fzx+xNsvE5CpWrIcf8nItM5oPq5YSJgsZZCU8dggi7pNC2VejhIdQ3HnjsKP5qy3xdkwIXIrJuLNFbvmjBB9cp1EQ+rLU/QV42UcZhDkzhHbxxKsX0foR/5MF7alYxkFCBtn4i/4QewYjrdAxiE/v9T3Lf3szJFW/QSMlisIFq6WCKdE5q3MoY2rxIaxuIvEhmK5FgMZ03gPrIMORFsnc2Ox9FcYlZcQyjUTLJ8j161ce0vHSzu5PqNAIcoErxbbU0bIdZxYL/eG8XjzZD6Iz97SOaR+Gllaj7Dzl4juuUPxZL6kr/NSrnhyLU3Bi+a5zCd3idwjikpZpNpv5y1IEubJnFy3lCDFe7iMx2j81TJGqd8ISxZ2sdi8Yh7hhikEi2SPrklRlx6j8SI/DG/2CLyls8TeMnsif9aJr6X1c0fgLxwj7cfKeEmGNpC5Gd2L8lfhLx6Ju0yYCi6i62f1VPEvrdMtu348uXetnUiwaoZwFC5LRM+69TIeMu+KFxMsj+4DMgc2iA15xWLdli3MnUewMReiADu65qStGzGSeefJ9R860cQS+UDuvXJvTfEXf9zI17JrV6q33sJkNF4T0/7PGYW3bKZc66WTWO7z4Ua5T6yZJffaETIHh+EunCr1YmM0L+Ue6goTb5nYFs2frZVH58E6wgLxr0r16Cy1Gy2Owew2EC0znjoXAMJjqszzEXjikxf1Id8X0kqq0ve3sP7ZxC79N3bNmDCQe+9G4Zcr8zXSEGWT8hbJGMj1Lu3d+TJGq+T+mVIQCcguUWiwYY5cQz/gyrx0F06Qa6/cd4aIqE0RUAQUAUVgxwT2iMDI83xWyBfqmFGTGD92KuvWbiCIFiw79m2r2noY+18AUx/Hyy0NIPx8/BnDCat2wGjQCK2Mhiye/KnPkPzmSXny+S7BxFdxBz+CM3kcQSr48GTh8C7Oh7fjjHqTYPLb+MMfxR37jSxOyxY5ubhfXE1y2kr5khNTksvxRz2I8/XTIv8hwfhX8L59AmeOfPm58u2WO5jE0/dGy2DColk4b19FctgbeKPfIJj6Ov6X/yE58nv81CLKIZj1DImP78WbKLomvIw3+H6cabI4jlwrmofz7X24P7whbT/E//4WkoO/JigzTczZuW0d/viXcD5/hOSIF/DHCou8IlkEzMD58jacYS8RTBHfhz2E8/17EngUpNSG68bhfHOP2C/1U8W+sU9L/Wt4qzek6qM3f9ojJIYOIiwUg/31+OMeIjHocfzJIj/xTbzvH8eZMgY/EUKh6Htb+G/cGDUlLJor+u4i+e2zhFPeIxjzDM7g5yRgWEQYsUTse/5vJMe/ijPyFbHxHfyhwmfw62JjieiQxd6898WHB2R83yGY+ib+1/8gOWqSzCugYCbesKdxfpwjgaqDP/tFkoMexp/0PsEEKf/wLpylG0XwJzaJbEIJEEJXFrXldwkGpaq0sUuw4HWcT+7EHfMWwaQ38YY+JnZ/hb8pX2Q24X72Z5JfPkRy6AsEU94lGHYXyU8eJPnDM7jDhfGUt/C++q/MxVGy4HWlDYS5U2QOPIAz/EWCqcJolNj9ncynlauRmAlkPro/PEDyiyeE4Qfi10t430q/U2RRGzFf+zXOF1I/WMpGvCY6PpQ5K/N1kIzDnAVpHc56/KlvSD+P4U8Quya9gPPBP3HmriR05Nqa8gLevPGw/FsZz8dksTZDAq9N4s9lJH/cmLZzw3icL+/ATY2T2DfkfvHrKwmconFKiez8mydBQpEli9EMwsLFuEP/RuKrl4XBs2LnWJlHBXLdvi8+P4g/XsZSWPrf3SashxMUy4OQBZ/jzZ5MuGI4/pincEf/gC/3HmbfTeL9L1JZrzCxVnS9JvPtCbyUzy/LtfcgzvgpMlfEVC8Xb/JjOF88gh9dm2OfwP36SdzFUZAl9fmTSX7wD9xxwlPG2v/2DpyxY4l+eSa1298SEuCNu4fEJ48LK5nHk6IxvZPkR4/hriuUdkvwhj0jAc5ywsXv4X7/Ct78OcJ7Ff7k10kOeZJgorSRue59dRfJsWPSfTob8H98W8bwUbH3XYIJz+O8eRolb92BO0tsLpkn96IrZUzewJVrIpgrfBJl18+D5a6fW+X6mYhfLHymy/U2bwLhsu/wR4h9M2bJfPBh/iOUvPoBnlsg7O7DGSFzTSxPbYFwGyb+TJ5O6Obij3uQxOcPi+3vy7x7Bu+bx2T+yPUdytzeOAZHfHCje+/UN/G/+KuMoVy7UpfSVf7NW4c36VW5/z0s/sk8nyxz7Lv7hf8PSHwFossdLP1++oDca98iEFbeJzfKvek9nCGPyDX5tjB5Ufq/R+6vMsZueeXpY82sh163BsGUVyW4miFzt4jQborV82Cs6tVSSe5w/XC5Zm/D+eFN6eMtvO8eEv+/EFlH5uV4nHcexcnL25wlCpMbhfffZV7Nk04CCdon4g6VNt89J+2FyZjHcQY9hZ8a+0hEgsWVI+W++AjeDy+LzLv4I+8Xv9+W7ztPBNSmCCgCioAisDMEykKBnZH9n8msWrmWV1/6gH//40Fu++fDvPfOIApLn+b/LKMan4hZT566jZMngqF8wa4fg78yid68B1qVjC2qCifgjJyEPuABYuc8Qezsp7AH9JAv9uH4a9YSJmbjfPY8YYf/EDvvGWJnSf1Jf0KvKU/5N+Rv0VPuyJ//giw0fMzjI/lI58NYXVrJAnYFJGTRUE4WWWKFTi7E+2Cf/rTofx778KNg8Q/4eeslXyILi+nT0PcXXWeLrrMew+rWgWDhIIJNDqwdRbi+PsZRdxM78wniZ9+Nbi7Bl6oK3ezUiSykNzoYXW4mdv5D2A1rypPPkYTh4dhnvyC2iQ0nXoMRzJVF8GyCcAPeKPnCDgdin/lcqv/YmU9idqonC87ZlfYYLH2D5MjFmEc/S/ysyJ9HsQ84FK14IWG+u00bf/Id+KvaYZ/6gvT/JLEz7sZq6uJP+0aCicJS+ZmEG3pinSX2yfjEjrkc3Z1GsGCJZC024S9fB13/in3GU8TOFJmTzoFJD+JtLG2++SOXIAqeW96IfZrYdvarWL2bwYZNMg6bhSo5kIV9wiGY+RLODxV3f850SLrpNiXTSH78GnS5jdi5YsfZMt5Hn4uW+71kCicTpMTWEea2EF9eFH+fwD7uKqn/TLJwtWU+PSVlz2IfdQThHAlACgpSev2J/yZwjsA+62Xx70ns0/+NmbNSdMrcKPHwZz2JNyMT65SXpP0TIvOILOQ6EM59F2/JurRvcn0EZk/Mkx6VepE561msrnUIRj6Ft8EhLF4mC7sM9D7/lH6eInb2KzJu2fifvoefURvriMeF1Qlo7S7Dvuh1Yv0GomemzNv8Fq6bSJh9MtbZzxM76zlix56Otn4y3oqlaRs2S1ZysGGyBCmvSxY4vbsjHiWwz8BsXTMtLMEOfhWMQx8mduL56HUseWI/G63jv4mlrpsniB11MeGSF/DW18Do8Ses/keKvedgnfoisdNEl22ldaXeJcBdOUKCp0XovURHNK/Ofgn7yCNhyVQJoiT74m3CX1GMcUg0lqL/7MfknlOEP18ChSirsfRzuUZ7Y6b6f1zaXiwPZNaQHudUJ9t/k2ATrQb6wNuJRdfJOQ9h2GLPnJUQdsI+7zmMDu3RO4ttF8m12rMvLBuEt6gQ44C702MUzfUTz5YHRPfgLi+W62ueZMOXCJNbicl9LibXtNm1I1rrm4n17yC2BDJX16I5rbBOeZXYIadjZG8idf10vnnL9XPyeanrx3eaYx18m4z7cej7Xox1joz7wP3RMkzRld40Owuj9cGw7lu5n4l+KQ5zxwqX+hjNmoC+SoKgXIxjXpL7wZMy9x7AbFNL5uy2LTlWAAAQAElEQVSX8mAIyToNJfS6Yx73gNQ9Q+zUa9ASi+XeI4q22sJVn0vgtx7zkIeJR8zPfAz7sFNkzCWIWbQxLV0g9+D6x2Cf+KgweIHYcQcSfn+jzKXzsaPr8azHsDq3JFw6jGBjMt2m/Huspsyb69Bjs/FGSiA+9GkJqD7BX7ueMO2eZHqGENa5On2Nn/U0sSNPRSsYJ+Wrfnqee+vxpnyKn5QxOP4xYmcJk3NfxuoVEi5cnbIkLFkqfL6FnGOxT39OZJ4gfuadGMkPcSYtTMmoN0VAEVAEFIGfJrBHBEZL5GnrsO9Hp4KhTRtz+eKz78jNrTwA2aHLVm1Z4B8ni5g3ZGG9En/eRIJ4S4ymLdGMci1XfE2Qr8GilyWr8xCuPEn3502HNdPxN66BVfIFWdgPo19H0n8+pKHltJIv+0PQs8vpKXfoT3+fsPn5skiKpUu1TPQ2p2B13A8trqXLNr+HaBlVJWA7AD21LtNlUdcaLXTkKW9CpDIxev8J3ftSbBP75CmiP2cyYdFG2aW+ait5ar5Cnhg+ijPyA9xl1TEOuxQzU5r+7M2Gpvth1GuClnYWrfZRsvhqQDBa+v72Ibzxn8kifY30LQuB5Fx5am2id9sfPW6lezOzMFoci9agWvp8q3d/+nuETa7EahJP12g2WsOBWPsdg15lazZ5eBO/Ru90EWb1UpZ2XYw2/dFKZExzV5cuNIRf94MxjEilLjxk7HNqpjIDIdUw9j0GA1nMjnw0xdCbPBX8ufJklq1emeiN28kC8x15gvws7pTh0PwyrE7N2Nqyig03CQ8ZRwlydS2QebJlRy8XCK/8UrKMB8qifF+RiTQYaHW6YzSuQrh2DqmMmhRr+56ImXLXgLiMRaN90Ov3xqieZqw37oIerJR5K+MfCqMfR8vicT7B8NIxknkQrJstwek80blWFotDJAC4AKt26QMBIwu9UR/0ajbBCgkqpU/sbhhdZZ5npjoGkTFaHiHBzQKCxbIgy2yJ3rYH2qbhePI025W5EKzIhbWzxetIwU7s9WUutYgRjCq1c8pQWL2cMFlQOo470OEUEOStwt8U7Wvl2miAddS/sGqVtrHrYDTsjVmnSulYxTE6noueMQ33O8kGfCtjP3EkOHLd5BaWNtrBh19AuG4BodUWvUVzNC0tqzc4XIKBwzFCDU06NzqfJJmID9P3ju9fJ1gp45grfTjy5L5WZ/T4JPyv7pVM0RACpw1mn2MxSqd+WuN23vVaMje6odctvclYrdFr2YR5m2BLCrJc4yTBKum7YD7hjDfxhpQxno4WzJeHBEsh+nsVzUCzM9PtomsvJuPtFMt5KLtsceHX6ggJiAw5kU2Lrh+xWZP7Ydn1M2l714/Ib71FfVRvL/fMFQQLV8g4y31t4XjCGu0watYRrvWxBlyEtva11LXpDn0Zf9E0KF4FRaDV6iAy0vfwR3DGfIJX0g3j0OMxNLZ5RT81DdwN4v/LaV1DHsObPBpK1hMsl+s9amF3kHvtPmhZdnQmY9sLnTroXfqi61Kki/81m6KFMkcK86Rgq02z0OodjH3Mv7D7yD2nCoSLv5T7xSt469anhkZvKUF2sxJ8ya673z4iNgyRe81GguievZW6bU6LFstDnhCtaW/0mjml1abM5WvRa6dPw4I1+CvGw/oJct9/JO3r8E8k+5ZPOHPUzl+PaXXqfY8noBxQBBSBXSUQ3fZ3te3v1k6XbyczvcJN9WmapnwxVvItmKrdwZtuyYJ7gCzy5Qtq8JPyVHodepP9ZTGYkW6UXQ1RDIVr0TIbQEwWp2V7Vhu0HrKYrldfvlQ3SJ18gZuUe1lgZcN2Fjhh0Sa0bGlTroUWkwVGtRqymDLKlZYeyqpLK+czmi4VpT6HuQSTH8WbL4vvjFpQvaHoro5Wpqb6flgDz8Ss35Toqb4//kG8r19NPW0VJT9zi4l9smAo0y2tw7Vf44+R4NHLgirSd7W6aLFShskiQnlKT47wKDVXmoCs/LQs4Zs6qfgWsaFKfbRyxZqVhV61tiwiRU+5csgX/lJQpaIuLSMHLUgQ/VPYUitbDMo3jZRHu9TIKoNgtixc5y8nMGpCNfGhah0o52Mklt6zMbpcJjFCN7BD/CXf4X51G96PS35iseHJ6iiO3vEqWeRV3M123dDKgkaZa2Q0QDPTvaXfsyAmu1sEZf9Kosz5dF3pu2mh2dlbmBkWaLKYdaJH1LJ4K8lEq1qdsGz+yqfW9GhZTPVHy3IJS0SuSnXKvzRL7JV+wmSeLFalJlZb+pCx1+Q4tcmBkQ3R300USx+S0QtmDpKHDOukH5kDEcecijpTzXbwFq4cRDBpJEFQhfRcknGwYztoUa6qTh8JKq7BOii924cI52YynmUicr1jZWxhJAvbYPYb8mRdFpqW2BldN1XqQgX2ZY0r+Qw8CdhkXO1qMn7l6zPkntKIqDvclQRTXpFFajFBlvgS9ZEpYynoUi3qHipZonMwZGyCjT9KdvUh2b9Cpm6qeodv0T0gGucdCpWvlOxGNB9iVSGjqoxR6f0sXl0eXPwZs1lVtJwmcp3F8Sc/iTv0dVlQ3y0ZMQO9QxvQSo2O+o3F2fwKZEE/5wO5/yzbcv1UE1/1zRI/caChZTfCaNJWAojR8rBCrsPlEtDXk4c/2RlIxCL3l6eEYUCQWRctYphdFUr16/UPwep3MkbtWvIgYI4E5XfgfScPZ2Rotu44LJH7RUZt8X2L/0Q+dzhNHtY0SIsbJmy+eULqYtRqyDxny0s3xC65Znx3S1nZUcFyvDUbCeM15OHYEVgHXI996IXoiR+E5Vy5hsWPRe/iyTz3qUZYNbrflF5b7MQrClJDXa7FcvMo1awmmlw2qUNP7BLzyKorvpaOc3TNtzwLs0enlIh6UwQUAUXgD0XgN3JG/430/qpqW7RqymFHDqBqtSrUrlOTk049kuo1qu1CHxpaRiN5yt2PcOUXBHoLjFatNn//R4uH1EmNFqA3Re91Llbv0n0/eSLZqh9aVelXFoAUy+Kqwk/T5Is9IYFKUeVmadXqyRPCRRUW02HxarzVK9OLrcqbVV6aPw53zHr0A87B7nUmVveT5ClnR7E5EvcJNqwgyOkpX4jnYfc9A6vvKbDiJbyFmyKBX7x7kx4myJDFSZ/zMPc7DXPfA9Grl35DZ1ZHs+Qp6QZZlEVf1KneQlkcFBLmrkmdbf2mVasP6+dVZJPMxV8rwUf0h/EVGtRCi7pat7pCabhpuSzmbVk85FQor/Rk4xT8hRtkHhwp4yt8Ih86d5WMUSXSyfX4uRlo7U/B7n82dj/h3SCJN/abCvZW0nLniqo3g4K5BOXnUrhRyjaAJXMtZu+cngpSsuiqFqLVPV78O3fzbux7KHoTme/xemg5JuF6eQJfrl1YIgF3UR5aZh20qLx4LmGBPCWvMI5iW/T/k5JAMlg1Hn9dLsY+p2H1OiM1F4ymTaKWO717U18grCaLyT7nYPY4DXOfPmKbLAB3RoMECZoEPrqdgW7baFrK6u23LJqJN2U5WufjsPqchdn9VMwOfdH07TepUGNIH1k2lKwhrHCdF+ItmIWXRJiOkmMdY/9zsHueIdfm8ej1mkLKNFeCyIWE9WVc+lwgc+kM8XdfgiWf4K8Uzvzar0yIS5BZrQtmJ5m3Zfey3mejNZWsS11ZRHvFhPkypoEhwanYZzREH/AX7H0abd+YjXL9LJDrp42MW+8zJLN7GmZ0/WyeJ9tvurnGqo5eR4IvRzIcUyWjEdSSzF4LdFMkln+JNz9TGJ6FHc2r7sdgNG1O+oJzZM7J/aX2AMxeF2LLONp9e0lW5Em8itNZFCFzqRZkdZKxFjtL/Y/mmd6yC1rt+ulh4Ze8QsIN8rDk63fwywIzecqh1eoq/slcKSiQ+4rcQ0a9QthAxrzvOSleRtt+kCn15bsOy51IJi+MfgoaFUnGLsoyR9dnmkFUGO1yn18ffcouDzW06JcCTSV7Wepn9N2l79MHvfk+ZTGlCKpNEVAEFAFFYEcEdnZJsCMdv3ldHQmGzr3gZB596jYefOyfnHjK4WRlZexav3oMvdFBWEf/R76gTsDIsbfoKVshNThRMhUf4o+eRWjaaKZGsECekE4cilYUoNU5AqPhRPyPB+GlvgwDwvVTZNH1oSyajC36yh1ZvS5HW/AI7oICWcBLhbsBb+IzknkYR+ikVk1SuJNbtHjwN8pCIUdsMwg3zcSf+i5hcdS3TrjsA9xBz+LlFaFl1xNbG4ArC6/UP0ywk33sQEyLVi9OkjAjjhbmSRZlCN6cH9OLDKs9Rnt5OjtaeOVKsBjpcfPxpj9LsFqeakbnW+1mj8vRl9yB82Numk30r/LNe1+Cvw8JSraeohlY+19IMPFunFUlKfmwaA7ulK8Iq7TGrNUobcdWfVQ4jZ7+ug6hFUOzBGZQiDPoAcKgglTpyTL8of/CnTAf9Gz0Wm0hpkP0FNcvJli7CG/dhpQdpQ1+3kcDefJdbwj+4O9I/e9+Qo9g4Td4Mk/0xrK4yjF+nr6UdAZmv1MIRt2Ll6+Jj7bYu0Cewr+Lv2wpoRbD7HkmTL+P5OJCUusxmY/+nI9kztgYLTunF1LeNPxv3hEdRSmteLl4Yx7D93qjt6yFJteL5svcN8RGUycsmYDz3adoaWmiiEMzpU4ihrDyoUeTJ/Vh9LQ7FkPz1+DNHUywdCGpV1gg59Ml4Kh0YFIiP+tNhpowX8Y5UxbgFlrKnwcl62BtVhPNB82VeVVZZkCvila3g8z5GXLdTk79Cg1c/JnPSqZlOKEpJC3ZfVkMh1lohtw3lg7GnzsaHOEgKclw7qM477+KF1roVevLfKohdcVQ7l8L3GzMzz7Q0MxsuZ/kE4gZYMqDnz5om8bgLp4P0U++LJtwzbt4n38h9jqEa0fjz/qBsLAQxCatWlu0Rm3RbZPtvqLrx5O20fUjGUaCIpzPy18/FuiaZG/Fr83/UuTW2kz0Gi0lc+ZJxuwTedAiwXyNWmmhaD4ligijLLBgC9fOxhv/qdgXVYveec/hybz05V6s5zTCqC8ZIScXyv1CNZKMdqPdcejr3sKds15w2ET3ctZ9Kxmmt4TTDnyMGu/UrkEUkGx4G3/sjFLuEAhzf6WBVr8+WBKgGiVocv/VYhaasxp//hdy31yb7iG7JVrV+YQz5CGZJwMX+gQrPpRrtdShrFboDTMJ532Nt2IN6V9NFuEOuUWms53SoVdrIhm0GpIJ/wy/7Jr3Z+F/9gB+oehMSak3RUARUAQUgZ8ioP+UwO5Qr+u6ZIiq0lIyR81bNCEnJxtNky+kXTJOQ8toIFkOyRY0bSh6KlGS0Rr7xD/DpItJ3NmLkrt7kRw2Ha3N/ug1M8FsgH3GC2h5/4dzRxdK7ulH4rV7CeIDZVFRk8peWv2zsI/oR/BBb0ru7kfJ/cfgztUxWssT62yjsibbL8uUp4KH1Cd4thMl9/Qh8fzNknHoIl/C1aSNJoHJuRg17K06eQAAEABJREFUJFh4eiAl90pf9x0nQcPNmB2jen7xyzrwTvRV15O8qy8l9x1NcuxsaNGnVG8GZt9/YDWai/t4N1L9P3gk3pLWGJ16lcpU/NBqHk/s/KsIv+xFyV2RvYeSHDoJrcWJGDWtisJypre7RbJgVfBe3E/870Xi4XPw8jth9pPMWdVt5aVJxa1Gf4x2cYKPTydxbx9K7uiOF1wii4+KYqkzuwNmn0MIx18kvkT+9sIZtgTjkHPQ82TBNulNCfiKUqK79GY2IXbuK2gr/yM8e4o/vUl+8C7scwFWpw5I7LFLao12/8DsWoD7RFeK7xFGj16N7zbFatmRaF2rN7sU+9ie+K/LGN0jft1/KM7EPMwBN8v0zkz3mX2YMFmI98wA8V3G5Z7+uEubYR53A5bMWb3ZQIxauXjvHkdC+ii5/98E3c5AS7eW66QGWsPOaOufwrld5unQr2WellWmP63+f0KbczmJu2Qc7jsNRwI1GnRIV654D3f4GNB8fpVXrBdm71bw8dGU3Cf+3DdQMrY90VvV3qzeaHEoujcE54nuFL/0tiyevc11SGCjNzhAsk2HwpSbSd4r43V3N5Kfz0E/9HhMCYS0asdgtpGHHk91peTuniQ/fJ8wqz1atQzRo2P2+juG/Zbw6EzJPfuTfPMRuW7Px2iezbYvSUH9HNfNONHfzjHzChJ3nkRy5HjC2odjHdCfcPSV4rMwvqez3Ku+RT/kasxYDK16e/Sm7dCy4rLInk8w+UG8p/tT8rW0Dbe1KFVSox/GPhkEn5xB4j7ReUe39PUjz19S9VQnCuq1TW+SfKAdJYNHECbSNRXec5qg1RL2CV+yKx3Rc/R0daNzMDvIvLs3YtRX7L2NKEMtaqXewuxyFjrfyBgNIHV/eeg62OdujCZSvdWmVTsI+5gzCIedROq+K+OeeO8TtK7ifw1tK+ldO9WqdsU++ny5R5xP4q5elNzTg8RTdxI2lnt+27YSjGVhHf5vqT9G7m/C66FTcGcXobXulu7QaIp92Bkw9SpS/tzbF2foeoyOpfV6DuZ+l2M2LsJ743AScs8vubMv7trjMLpKJi3SEmuA0eVsjMyJOE9HNsh+/3UEza7CbpwRSahdEVAEFAFFYCcIlH4T7YTknizS4R6y/n7tlj850eQL0ZCnhbp8lvpl9n6KzKP7osmTbzDR6x9H/PoxxG/8EuvaocSveJxYu1ZosvgBTRYSbYlfOpHMv32PdeXn2Nd+QMZp/yLj7Lux9o2+oWtjnz+UjP7yxaUDRrZ80V1P/KbJxK7+BOv678i46P+wmtZB06S+1plk3vkUMTS0Kr2IXzMEu6WUl21VBhK/+n7iTVugaXGsI94j85+TsK8YROz6r4ifdycZJ4i+5lUg1lAWA8+S+ZdhWJd9hP3n2dLX+ZixyJAyhZV81ruGrNvuJ/0MMqpviHno7cSPPg0jHp2X7jWOIuNvC4lf9zHW1V+RcfFTZJz5H+IHHylLR5Gx62EdKf3/Q+yL+r/hBzIuuJnYSfeTcdSBKRmz/4NknnwherUYaDZ6s7PI+PNM4td+JDq/IX7VE8Q6NEOLTK52GPE/PUS8bj1SL7OqLE5vExuEZcT+xmFknHMDVv0qwiaS6E38398Sr6dFJ+m9SgdZ0N9DfGAfdL0q5sAHyLx5hPCTsfjrLDJPk/G+YAKxNiJevSfWSXcS79MNXZ6yGy3FtuvHELvuU+E5mPgtnxJrXwvyNhC4PlrjJpTrSRREWxPif1kkctFxxd3oKrYffRR6tiUVGlrVLsQvkfnw56+xrvqW2I0fEN+/P3rqqX0d7ItHkdGn1PeoRZU2wvJ1YgP2lbOyrbPY9y7xdo1IGWPVwB74BBl/HyM+fol949fETzgLI7VAB3QJYDtcQ+atc4hdKeN4jTC8+hHsVjIfI+Yigl4FvfcdxG8eiS3jaN0g8/2K/2DXyyLVR7wl1tEvknHTUKwrviT+90/I6H4DGfc9SXoOmbLoPpL4NePI/PcoYX+4+FTRH62RsP3rbGLXfop9/ZdknPEgGZfdSbzLfvjzhkPbgRJwWFR8ZWH0+DsZp9wogXPFmrIzrWo7Yie/Qmz/9mVFRPPM7HuvMJmQ8sf+0xQyLrqR+IkvEesi44m8qveXQHWQ2DuHzAvPkCZyn9hP5vI1cv1INbr03foM4pd9KbxlvK4eJf7LdduiXgoJsbrYJw8i45bR2FcPIXbNS8TPfoGM44R9jRhktCR23tdk/l2uzSs+J/anocSPlevG0iLtW+0tif/faGK1pTizGcYRD2y+fqQktVnHf0PWcX2QiYrcvOQ6Okf8E9v//gGx/j1krtuSATyPjGu/k/vO51hXjibjb8KlTW00rYhg1RQCr73M93vIOFHuXxe9Rfzc62DkwySLA7SsrnKdjyTWii2v1PVzPxWvn2OJXzgxff2gy7jL+WXDheNsMg7dH7llQacH5T58tdxdS1VpVWTBfwuZt4qt3TuJPaXlhjA8Z6jIDsOS+5t9/Wdyfcs1c8LtmHVFJqcz9mnvyP3iO7keP8L62zy5lxwq80Tqtt40S2w5XWTFtms+xLp8MPE/if/t66fvLXWPxD7733Kdtkbb3PYgMu4ZmuZeWqY3O534mf+VoLdhaUm5D7mW9DYXk3HdaOI3fCE2Sx9/ljlwxNFyjcdEUENvcRWZ/5or8+FT7OuGEL/4MTJO/Svx3l2FloHW6GyZR3I/ujq6FofKNSA2Hf0g8UO7QGSZXQfroPvJ/PMP2Fd9inXTJDLPPEXm+GAyTpbxFy1a1Y7Yx79I/KZhYsOXxP42hIyD+8o1V3ZB8/u+VG+KgCKgCOyBBPaSO+aWr7ztj1ElMrqJnlkDM1sWiEYl9dEXVqw6ZpWaGGZZfdln1FP54+gcNMPGyKmFmZmBtnV1hYKtK5FX+TI5NjMxqtaULz45JtpFZPMm55YsPKrVwYjJ8ebynzioYEMku522mi5f+nUwo+zdNn2XttPjGBX6L6+r/HEkL7tmbNap61vXb30OKZZVastT0sxtLdC2lZcWbHlJvZkt/Opg2nppsZSVHrGNRg0juzZmtWroKd1FSFQkC8eDxUe28yqvr7xIJeXiuxaP5pLot7au3/o80rUzZTqa+GhWrSGBrbWNR5EWxBejijDIyUGT/1JlW7+VjqOZFd+6Rs6lVbwqUR+6Yci5bKJT3sttGlQok3PKvQwLI6d26ThGddG+gXBDR/QO1UlF0uXEd/5Qq0RUykr92XJdSFkFSTnfkb2RbLTgzqou8z8HzdCjki27XBuanSM+VUVP3RdE35ZaOZJzu5owq4Vuy7GUbH8rX1/+uKxFJWWalEV7mUjqM4ZRRe47VeRa2VwXICkxiH7D6ScIfTn3HbBknK1ILtVQ3kSfvFfcpEzmllG1znaun0haZDb3VXoefWyzi1xlZXbEqCZGimEkUF5OI2Jsyv3F3OZ6iWS33jUZj7rCXMYEjYqvrc+ltoLdcp7aKpFLlZe+6ZZ8X9SUPqrJuJqlheU+ZF6k53lMLKhMV0zaCs/Uz8Sj+mgv115a/T97dwJdVX0ncPx7l7dlIyHIZtkhwgxLcbAVhaN2tC0I4ilasVTRnrF6plU7tqenogg4HWunlTk6c6bttEVbHGsVW61YFxZFEAFLWEU2QQiQkCCBhLzkvbv195KXEDCBV4uY5ffOe8ldfv/tcy/6fvxeAqnf8Cn/zbMj6T9rqWPNQ2TfjOZKP13FrYU5nBSrOyqgAiqgAqcKmKce0H0VUIFMBHIxB00k8oVL6ZB/iAx58xaOgflpra6Q8HXfJVLQLZOLoTEfS0CSusKRcok34Sz+P5JbVpHc9CyJPz0FF84gHDM+Vq/aSAVUQAX+DgFtqgKfqsCn9a7nU120Dq4CKnAGgbwRWKMuwczJlr+DPkOsnm6nAgZmr/GEpzyMPSgLdr5EsPcI5thHiUy4FMPQxAh9qIAKqIAKdCqBc5MYdSpSXawKdACBvKHYoy7Gzs3uAIvRJbQuYGJ0GUzootuIXPcwkWvvIjx8CKZttt5Ez6iACqiACqhABxXQ//t10Auryzr3AjqiCqiACqiACqiACqhA+xXQxKj9XjuduQqogAqcawEdTwVUQAVUQAU6rIAmRh320urCVEAFVEAFVEAF/nYBbaECKtBZBTQx6qxXXtetAiqgAiqgAiqgAirQOQV01S0KaGLUIoseVAEVUAEVUAEVUAEVUAEV6EwCmhh1rKutq1EBFVABFVABFVABFVABFfgYAp0rMfLqCI6V4Gx+kcSaV0nu2oFXcxx8/2PQtdwkOLKBxJvPkzxQTtByCEHleyTffhp3X3krEZkcriW5dDaJHVWZBH80xncI4odwti0lsfo1nIoyAsdLx/kEySq8qqoW1hDHLS/DawpN4B/dRXLLyyTWr5F+jhB4Z88zPSH9pgLNBHRTBVRABVRABVRABc6+QKdJjIKa/SSX3EXtL27E+8tygn2L8ZfcSfKXd5MoXo+fdM+KbnB0B+xeQVBzrNX+gtr9+CWrJUGKtxpz5hNl+NvegNKyM4eeGhEk8bb/lsSCW3DfXkRw4BXc33yR+IJncBOp4Br89/+I89IfaMx/UkcbXsU4P52Kc1j23Gq8TY+S+PXteMVvEGz9Be4TX5PEcCV+4qMtpYU+VUAFVEAFMhHQGBVQARVQgXMu0DkSI/cwzgvTpUIzlNAdrxO99adEr5fX7YsITxhPUDwfZ/tOqXS0VuPJ/LqYA79K5JZHiBQNwWjezHcJXIfgdEP4XkPM6SpYgcTUV2QGEP3WciKXFTUfRapfct6VsU43UHwr/tadMOI+IjP+i+jUecTunI9ZMQd3h3Nyf6fZC2pKcDcuwbziKWI3/5jo9PlEJk8m2LkSt7r1xPA0XeopFVABFVABFVCBTiKgy1SBtibQKRIjf/8CecPfD/v6ewjlhU5cAyOEdcE0QsPC+Ovfwj9eK+fK8TYuk4qHbDY+E+X4+zbjH60iqNqGt2sHvtusIuJU4x9Yg3+4GupK8fduwa863tA6qMHfJRWZ4udw5OVulEpVaQUnfUYtiEv/b+Cul5h1CyXuBbx9JUgOVN9HUL0br3Q7Xsk7uBvk/Lbd0j7A3/0iXkVqzhLmHcc/uAZnQ6oPeRXLufKjEifnTn3WVRM4kgCZkRPnI2MIT/4BVn7dqdGt7EuG54lH3IdwpGk55oBrCF10OWZM+m6lpR5WARVQARVQARVQARVQgbYm8AkkRmd/iY68id+5Yw+LXljCyy+9TklJKV591SSzsbx3XyQY9A3s/Jbio1hFl2JUvocbl8SGLSSfnIPT/Ed3qrbgrnoG54P9+LWbSb7yOO6xmnRnviRLW0ku/x/cMklSjhbjrpDk5eAhSRYcvK2/IrlkIe6BbXB4B8Hu1yS5WYRfKbH1Pbj4HzyP8/rvpKK1BT58H/a/ibPiCRxZs6Qf+KVLSS6bR3LVItw9G6CyoRrjvP5tku9VSi9JiXkLZ3n9CSkAAAibSURBVOVv8XZtkj62w66FMq4kWHWSAEnESc/svpjdJJmRGHfdcrzySgI/wPqHWwn1yT0ptPUdqYdFe2P17o6/7n9xNq/Gq5REKfQZ7NGXYGdnt95Uz6iACqiACqiACqiACqhAGxNoF4nR/pIyFjz+HI/Nm89/z3ucp598geqq6owpg6pDUNCHVhfbtR+GcZjgeBLJZk7br9n9cqyCrfjbSxvi/CTB4Y0EiSLM/t0bjjV+jW/GWfoqjP43wtfMJjxxFqEJ38bqkwVH0/Ov2ykJzRL8Pl8lNCkVcz/hq+/D7p/Ae+dpvHQYVZUYva4kNPFBwuP+CZkwTY/UHGoT0HOinJ9LeOIDMt6dGId+h7NfjjcFpjeifbBG34Dd7zz8PYskgXqI5J9/grOtBD8dksk3I9YTe+y3sHp4+JufJfma9LPkcdyDFZJoZdJDO47RqauACqiACqiACqiACnQogVZzhba0ypJ9B1m9qph4vJYqSYiWLl7JsWPpj6plMlEpbhA4rUe6dfJGPgrhDDiM87BHDSfYsKLhFxM4cbydyzD6fQUr55QhKlbj143BHCVJU2oOGBix8yWBuhwjLx17ZBNBtRwbOhwrZDUcDHXFHPQF8Irxy9LrzB6K3WcwVrTZRwEbosGIYvb4LGaX43hvziH5h++TfHkBQdW7BEdaSnVMjMJRhMb+K+HLbiQ0/PMYsUqcl+/B2XDwTLkhTQ8jjNH9EkJX3Elo/HWEhozAqP4LzqtSQar4kMw7aupRN1RABdqQgE5FBVRABVRABTqTgNkeFhsKh4jFJHFJTzYnJxvLynzqZvehULKpIZFJ99H8W3BoO4HVEzNLxjCan2l52xxyA0ZCqjH75L1/cive3hDmP14gac8p8YkqCHXBsJp3amPYMWj8EZykJD5WlhyzmzU2McxUO6lG1aUrPrYkIabVLKbZZnAcf+9LeBvW4eddLHOZhDXyKozc7GZBjZs+ftUB3LID+H4WZs8LsUdKUjPuO0RG2HjL/5R2csGtASmiNbas/56My6L7Y+T7BEf34ByUSlskX6pgY7FHTyN05R1Yxjt47+0h8FIfBKxvpV9UQAVUQAVUoC0K6JxUQAVUoEnAbNpqwxtFRQOYfO1VFHTNp2ev7tx407UUFhZkPGNr9M2YpY/g7pA3+qe2Cipwt7xJcP5nsbMayzgS1KzQEiRqCOokgZHD9c/IMOyhOXhr1xG8v4igYArWec0Tm/ooyO8LNbulatSsM6Q6VVch1Zx0TF4vST4OSf9yvCmPkIQoIclaTQ5GQYs/GJVunP5WW05Qsoug23hCF30Ju2g81qBBkqi1MCdMgrLluKt+g1/e8LNKqV6MSA+sAZJAVstckCQsFJXDe0/MU/ZSz+DgVoLYQIywR3DoFakOPYXXWIwzLIwuF0CBjBGvkwSqaUGppvpSARVQARVQARVQARU45wI6YKYC7SIx6lqYz023TuX/n3mM+U8+wjVTriSWqu5kuEojfyKhqy/E+/0NJHZUNn3CK6g7iLPkAdx9fbAvuhQjK/Uxtc9h9t+Jv3Z9Q+XEPYRXsgqvNPUP95B+hLDH3YSx9lESxS9iDPsyLRawuk3AHrgZb+EzuFKAAamyHN6Au/oJqEuNJd0VjMPqfwh/yXNSoGmoDgXH9+Es/hX0+DpWb0uCzvA0JQEyJQlJVkNqW5IvZ/HP8Y9VtNjQLDwfs2YL7rsrTyRt/hESy57AKPoytpSzjPwhGMY+3DVSQUr/m0RB7VqSz/8aLr6JsGFhFI7ArFqI9/YmfBk+NZhf8apU0LIx+/WGFlFSUfpSARVQARVQARVQARVQgbYl0C4SI8MwiETC5HXJJS8vh1A4nVRkammEsC/+GZEZX8d/djjxewcSn9WP2rmfw9nTG+vaewj16S6JQKrDHCLTfwnvfJG6mUXEH7wGZ6ePMXgM6QDqH7mTsQZKtah0GtaonPpDDV8MmuLMAsLT/ohp/ITED3rLmBdQ+/OZ+F2mYQ7uIXGAkUdo0s+wCleRfGgY8Qck5qGr8LPvJjxlQn1uYRiGdGkCBs0fGHLMkGOxvphDx2Hs/SGJ2QOIzxyIc3AkRv+eYJ3Uon7HKLwM64rpBHvmUvvvg+rHjN9bhBt+jNB1n68fxeg2htAVt2EeeJjEXOnz/r7E534Nr8+PCH9psPRjYnQdQ3jybQRrplJ33yBZX39qH5sHo+4iMqQfqelJoD5VQAVUQAVUQAVUQAVUoM0LmG1+hmdxglbfacRmlpA1Zz3h728iOvcDsr45i3DvwvpkoGmo/EnE5pQRnbmGyMyVRG/+MbHr7yYyalizuAiRO46Qdd8sQs0Ve04kPH02kaGDGmLNQqK3bCT7R9tkzLVE7l1GbOp3iF7/n4RG9m8Y0siXJOhpsh/cRPh7q4jO2UPshilY6aTGHPIvRG+cidXvvIb49NfINyRufC/Zs6XK9RWid20gen8x4dkfEJshbW7dSGxMnpz/6NP6zNXE7lhLbNZGIt97i/APy8meMRm7aS0m5vn/TOSbK4g+sEXmvpnYf2wna+ok7MZKkBnFHHgzse9uJTprXUPM7KXELhuLEbY+OqgeUYG/XUBbqIAKqIAKqIAKqMA5EWh6G3xORmsLg0gZw4h0wc7tghm2W5+RaWHlFNT/Fjij9ajMz4TysHOlv9PlC3YOdl6hzCvzbk+KNMOYWQXY0QhGhpM2o3lYed2wQ+ZJXZ3YsUjF2HldMK1WJm+GMGP5sr5cTLuVmBMd6pYKqIAKqMBJArqjAiqgAirQFgTMtjAJnYMKqIAKqIAKqIAKqEAHFtClqUA7ENDEqB1cJJ2iCqiACqiACqiACqiACqjAJyvw9yZGn+zstHcVUAEVUAEVUAEVUAEVUAEVOAcCDYnR8Q+NxJO3L9eXGug90NI9oMf0vtB7QO8BvQf0HtB7QO8BvQc66j3QmHP9FQAA///TSGKNAAAABklEQVQDACP1xRb1s0zfAAAAAElFTkSuQmCC"/>
          <p:cNvSpPr>
            <a:spLocks noChangeAspect="1" noChangeArrowheads="1"/>
          </p:cNvSpPr>
          <p:nvPr/>
        </p:nvSpPr>
        <p:spPr bwMode="auto">
          <a:xfrm>
            <a:off x="1792061" y="1672902"/>
            <a:ext cx="5324475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049" y="1268372"/>
            <a:ext cx="9075666" cy="4202525"/>
          </a:xfrm>
          <a:prstGeom prst="rect">
            <a:avLst/>
          </a:prstGeom>
        </p:spPr>
      </p:pic>
      <p:sp>
        <p:nvSpPr>
          <p:cNvPr id="9" name="Seta para a Direita 8"/>
          <p:cNvSpPr/>
          <p:nvPr/>
        </p:nvSpPr>
        <p:spPr>
          <a:xfrm rot="10800000">
            <a:off x="3643765" y="1332483"/>
            <a:ext cx="701184" cy="38598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9154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9998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>
                <a:solidFill>
                  <a:schemeClr val="tx2"/>
                </a:solidFill>
              </a:rPr>
              <a:t>Categorias com mais de 30 Equipamentos Públicos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78041" y="1275347"/>
            <a:ext cx="919327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pt-BR"/>
              <a:t>	Quando, mesmo dentro de uma categoria houver </a:t>
            </a:r>
            <a:r>
              <a:rPr lang="pt-BR" b="1"/>
              <a:t>mais de 30 equipamentos</a:t>
            </a:r>
            <a:r>
              <a:rPr lang="pt-BR"/>
              <a:t>, as informações poderão ser apresentadas de arquivo, disponível para download, seguindo as diretrizes de dados abertos, isto é, </a:t>
            </a:r>
            <a:r>
              <a:rPr lang="pt-BR" b="1"/>
              <a:t>um formato editável e não proprietário </a:t>
            </a:r>
            <a:r>
              <a:rPr lang="pt-BR" sz="2000" b="1"/>
              <a:t>(planilha .</a:t>
            </a:r>
            <a:r>
              <a:rPr lang="pt-BR" sz="2000" b="1" err="1"/>
              <a:t>csv</a:t>
            </a:r>
            <a:r>
              <a:rPr lang="pt-BR" sz="2000" b="1"/>
              <a:t> ou documento .</a:t>
            </a:r>
            <a:r>
              <a:rPr lang="pt-BR" sz="2000" b="1" err="1"/>
              <a:t>odt</a:t>
            </a:r>
            <a:r>
              <a:rPr lang="pt-BR"/>
              <a:t>).  </a:t>
            </a:r>
          </a:p>
        </p:txBody>
      </p:sp>
      <p:sp>
        <p:nvSpPr>
          <p:cNvPr id="5" name="Seta para a Direita 7">
            <a:extLst>
              <a:ext uri="{FF2B5EF4-FFF2-40B4-BE49-F238E27FC236}">
                <a16:creationId xmlns:a16="http://schemas.microsoft.com/office/drawing/2014/main" id="{4EAFE579-DC36-B9B1-FA1B-1D54E7EA10A1}"/>
              </a:ext>
            </a:extLst>
          </p:cNvPr>
          <p:cNvSpPr/>
          <p:nvPr/>
        </p:nvSpPr>
        <p:spPr>
          <a:xfrm rot="10800000">
            <a:off x="8478650" y="3615870"/>
            <a:ext cx="701184" cy="45009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6" name="Seta para a Direita 8">
            <a:extLst>
              <a:ext uri="{FF2B5EF4-FFF2-40B4-BE49-F238E27FC236}">
                <a16:creationId xmlns:a16="http://schemas.microsoft.com/office/drawing/2014/main" id="{F5E2B44B-C398-088E-7D65-1382EC8961EB}"/>
              </a:ext>
            </a:extLst>
          </p:cNvPr>
          <p:cNvSpPr/>
          <p:nvPr/>
        </p:nvSpPr>
        <p:spPr>
          <a:xfrm rot="10800000">
            <a:off x="8199712" y="4718412"/>
            <a:ext cx="701184" cy="45009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A5F9F51-831E-F84D-9E33-865EB89036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18" b="379"/>
          <a:stretch>
            <a:fillRect/>
          </a:stretch>
        </p:blipFill>
        <p:spPr>
          <a:xfrm>
            <a:off x="1071832" y="3130760"/>
            <a:ext cx="8620766" cy="2685365"/>
          </a:xfrm>
          <a:prstGeom prst="rect">
            <a:avLst/>
          </a:prstGeom>
          <a:ln w="57150">
            <a:solidFill>
              <a:srgbClr val="3E5378"/>
            </a:solidFill>
          </a:ln>
        </p:spPr>
      </p:pic>
      <p:sp>
        <p:nvSpPr>
          <p:cNvPr id="15" name="Seta para a Direita 8">
            <a:extLst>
              <a:ext uri="{FF2B5EF4-FFF2-40B4-BE49-F238E27FC236}">
                <a16:creationId xmlns:a16="http://schemas.microsoft.com/office/drawing/2014/main" id="{877E1FB3-77AC-ACE7-114D-3DB766DA7E21}"/>
              </a:ext>
            </a:extLst>
          </p:cNvPr>
          <p:cNvSpPr/>
          <p:nvPr/>
        </p:nvSpPr>
        <p:spPr>
          <a:xfrm rot="10800000">
            <a:off x="8474557" y="3842770"/>
            <a:ext cx="586166" cy="3604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 para a Direita 8">
            <a:extLst>
              <a:ext uri="{FF2B5EF4-FFF2-40B4-BE49-F238E27FC236}">
                <a16:creationId xmlns:a16="http://schemas.microsoft.com/office/drawing/2014/main" id="{29DA4C14-9926-3B2F-1DAC-6C832EB2B978}"/>
              </a:ext>
            </a:extLst>
          </p:cNvPr>
          <p:cNvSpPr/>
          <p:nvPr/>
        </p:nvSpPr>
        <p:spPr>
          <a:xfrm rot="10800000">
            <a:off x="8397685" y="4926822"/>
            <a:ext cx="555686" cy="34017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44021A69-F434-D4A6-2B97-1EDB99D9F22B}"/>
              </a:ext>
            </a:extLst>
          </p:cNvPr>
          <p:cNvSpPr/>
          <p:nvPr/>
        </p:nvSpPr>
        <p:spPr>
          <a:xfrm>
            <a:off x="1253001" y="3703815"/>
            <a:ext cx="5033094" cy="453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26238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8916" y="240633"/>
            <a:ext cx="10941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>
                <a:solidFill>
                  <a:schemeClr val="tx2"/>
                </a:solidFill>
              </a:rPr>
              <a:t>Lista de Equipamentos - Órgãos sem equipamentos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48916" y="1168832"/>
            <a:ext cx="10669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/>
              <a:t>A seção “Lista de Equipamentos Públicos”, para os casos de órgãos sem equipamentos públicos, deve ser apresentada da seguinte forma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999310" y="2396824"/>
            <a:ext cx="12192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>
                <a:ea typeface="Calibri"/>
                <a:cs typeface="Calibri"/>
              </a:rPr>
              <a:t>Título da seção</a:t>
            </a:r>
            <a:endParaRPr lang="pt-BR" dirty="0">
              <a:ea typeface="Calibri"/>
              <a:cs typeface="Calibri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9393527" y="2995368"/>
            <a:ext cx="1632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/>
              <a:t>Texto padrão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200" y="4747510"/>
            <a:ext cx="7980785" cy="1478387"/>
          </a:xfrm>
          <a:prstGeom prst="rect">
            <a:avLst/>
          </a:prstGeom>
          <a:ln w="28575">
            <a:solidFill>
              <a:srgbClr val="3E5378"/>
            </a:solidFill>
          </a:ln>
        </p:spPr>
      </p:pic>
      <p:sp>
        <p:nvSpPr>
          <p:cNvPr id="22" name="Seta em Curva para a Direita 21"/>
          <p:cNvSpPr/>
          <p:nvPr/>
        </p:nvSpPr>
        <p:spPr>
          <a:xfrm>
            <a:off x="2697843" y="4008582"/>
            <a:ext cx="640443" cy="1488281"/>
          </a:xfrm>
          <a:prstGeom prst="curved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4874624" y="4107144"/>
            <a:ext cx="5270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chemeClr val="tx2"/>
                </a:solidFill>
              </a:rPr>
              <a:t>Confira o modelo padrão de publicação:</a:t>
            </a:r>
          </a:p>
        </p:txBody>
      </p:sp>
      <p:pic>
        <p:nvPicPr>
          <p:cNvPr id="5" name="Imagem 4" descr="Imagem em preto e branco&#10;&#10;O conteúdo gerado por IA pode estar incorreto.">
            <a:extLst>
              <a:ext uri="{FF2B5EF4-FFF2-40B4-BE49-F238E27FC236}">
                <a16:creationId xmlns:a16="http://schemas.microsoft.com/office/drawing/2014/main" id="{731A59CD-7EDF-EFF5-C93E-CB94700BF2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1" t="19780" r="4378" b="23626"/>
          <a:stretch>
            <a:fillRect/>
          </a:stretch>
        </p:blipFill>
        <p:spPr>
          <a:xfrm>
            <a:off x="2166647" y="2233613"/>
            <a:ext cx="7203056" cy="135301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395C8145-9943-DF16-0EB2-3390C81A8A14}"/>
              </a:ext>
            </a:extLst>
          </p:cNvPr>
          <p:cNvSpPr txBox="1"/>
          <p:nvPr/>
        </p:nvSpPr>
        <p:spPr>
          <a:xfrm>
            <a:off x="2266950" y="4238625"/>
            <a:ext cx="2743199" cy="3657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t-BR"/>
          </a:p>
        </p:txBody>
      </p:sp>
      <p:sp>
        <p:nvSpPr>
          <p:cNvPr id="7" name="Chave Esquerda 14">
            <a:extLst>
              <a:ext uri="{FF2B5EF4-FFF2-40B4-BE49-F238E27FC236}">
                <a16:creationId xmlns:a16="http://schemas.microsoft.com/office/drawing/2014/main" id="{6FC53F6C-C409-6C04-BC1B-076B3845D127}"/>
              </a:ext>
            </a:extLst>
          </p:cNvPr>
          <p:cNvSpPr/>
          <p:nvPr/>
        </p:nvSpPr>
        <p:spPr>
          <a:xfrm>
            <a:off x="2040416" y="2468057"/>
            <a:ext cx="377302" cy="527196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have Direita 17">
            <a:extLst>
              <a:ext uri="{FF2B5EF4-FFF2-40B4-BE49-F238E27FC236}">
                <a16:creationId xmlns:a16="http://schemas.microsoft.com/office/drawing/2014/main" id="{B14B7243-BB4C-7E40-51BF-1EEE4D786DA5}"/>
              </a:ext>
            </a:extLst>
          </p:cNvPr>
          <p:cNvSpPr/>
          <p:nvPr/>
        </p:nvSpPr>
        <p:spPr>
          <a:xfrm>
            <a:off x="9155909" y="2737030"/>
            <a:ext cx="369698" cy="703126"/>
          </a:xfrm>
          <a:prstGeom prst="righ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412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AD111D-04D4-BCCC-C0C8-AC108991A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2F15527-DCC5-DC14-B447-C93FEBB55F1D}"/>
              </a:ext>
            </a:extLst>
          </p:cNvPr>
          <p:cNvSpPr txBox="1"/>
          <p:nvPr/>
        </p:nvSpPr>
        <p:spPr>
          <a:xfrm>
            <a:off x="348916" y="240633"/>
            <a:ext cx="99982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tx2"/>
                </a:solidFill>
              </a:rPr>
              <a:t>LEGISLAÇÃO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6AFF999-B024-1ED7-712A-B7D3DEE31B68}"/>
              </a:ext>
            </a:extLst>
          </p:cNvPr>
          <p:cNvSpPr txBox="1"/>
          <p:nvPr/>
        </p:nvSpPr>
        <p:spPr>
          <a:xfrm>
            <a:off x="778041" y="1275347"/>
            <a:ext cx="9193273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base"/>
            <a:r>
              <a:rPr lang="en-US" sz="2000"/>
              <a:t>O </a:t>
            </a:r>
            <a:r>
              <a:rPr lang="en-US" sz="2000" b="1" err="1">
                <a:solidFill>
                  <a:srgbClr val="3E5378"/>
                </a:solidFill>
              </a:rPr>
              <a:t>Botão</a:t>
            </a:r>
            <a:r>
              <a:rPr lang="en-US" sz="2000" b="1">
                <a:solidFill>
                  <a:srgbClr val="3E5378"/>
                </a:solidFill>
              </a:rPr>
              <a:t> “Quadro de Serviços” </a:t>
            </a:r>
            <a:r>
              <a:rPr lang="en-US" sz="2000"/>
              <a:t>é </a:t>
            </a:r>
            <a:r>
              <a:rPr lang="en-US" sz="2000" err="1"/>
              <a:t>resultado</a:t>
            </a:r>
            <a:r>
              <a:rPr lang="en-US" sz="2000"/>
              <a:t> de </a:t>
            </a:r>
            <a:r>
              <a:rPr lang="en-US" sz="2000" err="1"/>
              <a:t>exigências</a:t>
            </a:r>
            <a:r>
              <a:rPr lang="en-US" sz="2000"/>
              <a:t> </a:t>
            </a:r>
            <a:r>
              <a:rPr lang="en-US" sz="2000" err="1"/>
              <a:t>legislativas</a:t>
            </a:r>
            <a:r>
              <a:rPr lang="en-US" sz="2000"/>
              <a:t> </a:t>
            </a:r>
            <a:r>
              <a:rPr lang="en-US" sz="2000" err="1"/>
              <a:t>previstas</a:t>
            </a:r>
            <a:r>
              <a:rPr lang="en-US" sz="2000"/>
              <a:t> </a:t>
            </a:r>
            <a:r>
              <a:rPr lang="en-US" sz="2000" err="1"/>
              <a:t>nas</a:t>
            </a:r>
            <a:r>
              <a:rPr lang="en-US" sz="2000"/>
              <a:t> </a:t>
            </a:r>
            <a:r>
              <a:rPr lang="en-US" sz="2000" err="1"/>
              <a:t>seguintes</a:t>
            </a:r>
            <a:r>
              <a:rPr lang="en-US" sz="2000"/>
              <a:t> </a:t>
            </a:r>
            <a:r>
              <a:rPr lang="en-US" sz="2000" err="1"/>
              <a:t>normas</a:t>
            </a:r>
            <a:r>
              <a:rPr lang="en-US" sz="2000"/>
              <a:t>: </a:t>
            </a:r>
            <a:r>
              <a:rPr lang="pt-BR" sz="2000"/>
              <a:t>​</a:t>
            </a:r>
          </a:p>
          <a:p>
            <a:pPr fontAlgn="base"/>
            <a:r>
              <a:rPr lang="en-US" sz="2000"/>
              <a:t>​</a:t>
            </a:r>
            <a:endParaRPr lang="en-US" sz="2000">
              <a:ea typeface="Calibri"/>
              <a:cs typeface="Calibri"/>
            </a:endParaRPr>
          </a:p>
          <a:p>
            <a:pPr fontAlgn="base"/>
            <a:r>
              <a:rPr lang="en-US" sz="2000" b="1" u="sng">
                <a:solidFill>
                  <a:srgbClr val="3E537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Lei Federal nº 13.460/2017 – Lei de Defesa do Usuário de Serviço Público</a:t>
            </a:r>
            <a:r>
              <a:rPr lang="en-US" sz="2000" b="1">
                <a:solidFill>
                  <a:srgbClr val="3E5378"/>
                </a:solidFill>
              </a:rPr>
              <a:t>​</a:t>
            </a:r>
            <a:endParaRPr lang="en-US" sz="2000" b="1">
              <a:solidFill>
                <a:srgbClr val="3E5378"/>
              </a:solidFill>
              <a:ea typeface="Calibri"/>
              <a:cs typeface="Calibri"/>
            </a:endParaRPr>
          </a:p>
          <a:p>
            <a:pPr fontAlgn="base"/>
            <a:r>
              <a:rPr lang="en-US" sz="2000" b="1">
                <a:solidFill>
                  <a:srgbClr val="3E5378"/>
                </a:solidFill>
              </a:rPr>
              <a:t>​</a:t>
            </a:r>
            <a:endParaRPr lang="en-US" sz="2000" b="1">
              <a:solidFill>
                <a:srgbClr val="3E5378"/>
              </a:solidFill>
              <a:ea typeface="Calibri"/>
              <a:cs typeface="Calibri"/>
            </a:endParaRPr>
          </a:p>
          <a:p>
            <a:pPr fontAlgn="base"/>
            <a:r>
              <a:rPr lang="en-US" sz="2000" b="1" u="sng">
                <a:solidFill>
                  <a:srgbClr val="3E537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Decreto Municipal nº 58.426/2018</a:t>
            </a:r>
            <a:r>
              <a:rPr lang="en-US" sz="2000" b="1">
                <a:solidFill>
                  <a:srgbClr val="3E5378"/>
                </a:solidFill>
              </a:rPr>
              <a:t>​</a:t>
            </a:r>
            <a:endParaRPr lang="en-US" sz="2000" b="1">
              <a:solidFill>
                <a:srgbClr val="3E5378"/>
              </a:solidFill>
              <a:ea typeface="Calibri"/>
              <a:cs typeface="Calibri"/>
            </a:endParaRPr>
          </a:p>
          <a:p>
            <a:pPr fontAlgn="base"/>
            <a:r>
              <a:rPr lang="en-US" sz="2000" b="1">
                <a:solidFill>
                  <a:srgbClr val="3E5378"/>
                </a:solidFill>
              </a:rPr>
              <a:t>​</a:t>
            </a:r>
            <a:endParaRPr lang="en-US" sz="2000" b="1">
              <a:solidFill>
                <a:srgbClr val="3E5378"/>
              </a:solidFill>
              <a:ea typeface="Calibri"/>
              <a:cs typeface="Calibri"/>
            </a:endParaRPr>
          </a:p>
          <a:p>
            <a:pPr fontAlgn="base"/>
            <a:r>
              <a:rPr lang="en-US" sz="2000" b="1" u="sng">
                <a:solidFill>
                  <a:srgbClr val="3E5378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Portaria Conjunta CGM/SECOM/SGM nº 1/2024</a:t>
            </a:r>
            <a:endParaRPr lang="en-US" sz="2000" b="1">
              <a:solidFill>
                <a:srgbClr val="3E5378"/>
              </a:solidFill>
              <a:ea typeface="Calibri"/>
              <a:cs typeface="Calibri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26838225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89546" y="2743198"/>
            <a:ext cx="4656221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6600" b="1">
                <a:solidFill>
                  <a:schemeClr val="bg1"/>
                </a:solidFill>
                <a:latin typeface="Futura Hv BT"/>
              </a:rPr>
              <a:t>Obrigada!</a:t>
            </a:r>
            <a:endParaRPr lang="pt-BR" sz="6600" b="1">
              <a:solidFill>
                <a:schemeClr val="bg1"/>
              </a:solidFill>
              <a:latin typeface="Futura Hv BT" panose="020B0702020204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354277" y="2368171"/>
            <a:ext cx="5113421" cy="12464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500" b="1" i="1">
                <a:solidFill>
                  <a:srgbClr val="7F7F7F"/>
                </a:solidFill>
                <a:latin typeface="Futura Hv BT"/>
                <a:ea typeface="+mn-lt"/>
                <a:cs typeface="+mn-lt"/>
              </a:rPr>
              <a:t>Transparência não é só publicar. É fazer o cidadão encontrar e entender.</a:t>
            </a:r>
            <a:endParaRPr lang="en-US" sz="2500" i="1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F38B5-02F1-14D3-ABFF-A255A25839BD}"/>
              </a:ext>
            </a:extLst>
          </p:cNvPr>
          <p:cNvSpPr txBox="1"/>
          <p:nvPr/>
        </p:nvSpPr>
        <p:spPr>
          <a:xfrm>
            <a:off x="5902960" y="3429000"/>
            <a:ext cx="6014720" cy="13943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3450"/>
              </a:lnSpc>
            </a:pPr>
            <a:r>
              <a:rPr lang="pt-BR" sz="2000" b="1">
                <a:latin typeface="Calibri"/>
                <a:cs typeface="Segoe UI"/>
              </a:rPr>
              <a:t>Coordenadoria de Defesa do Usuário do Serviço Público - CODUSP</a:t>
            </a:r>
            <a:r>
              <a:rPr lang="en-US" sz="2000">
                <a:latin typeface="Calibri"/>
                <a:cs typeface="Segoe UI"/>
              </a:rPr>
              <a:t>​</a:t>
            </a:r>
            <a:endParaRPr lang="en-US" sz="2000">
              <a:latin typeface="Calibri"/>
              <a:ea typeface="Calibri"/>
              <a:cs typeface="Segoe UI"/>
            </a:endParaRPr>
          </a:p>
          <a:p>
            <a:pPr algn="ctr">
              <a:lnSpc>
                <a:spcPts val="3450"/>
              </a:lnSpc>
            </a:pPr>
            <a:r>
              <a:rPr lang="pt-BR" sz="2000" b="1">
                <a:solidFill>
                  <a:srgbClr val="7F7F7F"/>
                </a:solidFill>
                <a:latin typeface="Calibri"/>
                <a:cs typeface="Segoe UI"/>
              </a:rPr>
              <a:t> </a:t>
            </a:r>
            <a:r>
              <a:rPr lang="pt-BR" sz="2000" b="1">
                <a:solidFill>
                  <a:srgbClr val="000000"/>
                </a:solidFill>
                <a:latin typeface="Calibri"/>
                <a:cs typeface="Segoe UI"/>
                <a:hlinkClick r:id="rId3"/>
              </a:rPr>
              <a:t>codusp@prefeitura.sp.gov.br</a:t>
            </a:r>
            <a:r>
              <a:rPr lang="en-US" sz="2000">
                <a:solidFill>
                  <a:srgbClr val="000000"/>
                </a:solidFill>
                <a:latin typeface="Calibri"/>
                <a:cs typeface="Segoe UI"/>
              </a:rPr>
              <a:t>​</a:t>
            </a:r>
            <a:endParaRPr lang="en-US" sz="2000">
              <a:ea typeface="Calibr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1053641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9AECDF-5F54-6476-7D77-E1770BADFC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67000"/>
                    </a14:imgEffect>
                    <a14:imgEffect>
                      <a14:brightnessContrast bright="93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64174" y="1234190"/>
            <a:ext cx="4402112" cy="440211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A4EBF2D-0028-1C43-2285-E4F1E5589F09}"/>
              </a:ext>
            </a:extLst>
          </p:cNvPr>
          <p:cNvSpPr txBox="1"/>
          <p:nvPr/>
        </p:nvSpPr>
        <p:spPr>
          <a:xfrm>
            <a:off x="1173375" y="240633"/>
            <a:ext cx="839305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000" b="1">
                <a:solidFill>
                  <a:schemeClr val="tx2"/>
                </a:solidFill>
              </a:rPr>
              <a:t>LISTA DE PRESENÇA - CAPACITAÇÃO ITA</a:t>
            </a:r>
            <a:endParaRPr lang="pt-B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729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Marilia Miquelin de Oliveira</dc:creator>
  <cp:revision>17</cp:revision>
  <dcterms:created xsi:type="dcterms:W3CDTF">2025-01-23T13:49:12Z</dcterms:created>
  <dcterms:modified xsi:type="dcterms:W3CDTF">2026-10-22T21:17:24Z</dcterms:modified>
</cp:coreProperties>
</file>